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80" r:id="rId1"/>
  </p:sldMasterIdLst>
  <p:notesMasterIdLst>
    <p:notesMasterId r:id="rId38"/>
  </p:notesMasterIdLst>
  <p:handoutMasterIdLst>
    <p:handoutMasterId r:id="rId39"/>
  </p:handoutMasterIdLst>
  <p:sldIdLst>
    <p:sldId id="311" r:id="rId2"/>
    <p:sldId id="319" r:id="rId3"/>
    <p:sldId id="321" r:id="rId4"/>
    <p:sldId id="312" r:id="rId5"/>
    <p:sldId id="313" r:id="rId6"/>
    <p:sldId id="322" r:id="rId7"/>
    <p:sldId id="314" r:id="rId8"/>
    <p:sldId id="324" r:id="rId9"/>
    <p:sldId id="333" r:id="rId10"/>
    <p:sldId id="328" r:id="rId11"/>
    <p:sldId id="329" r:id="rId12"/>
    <p:sldId id="327" r:id="rId13"/>
    <p:sldId id="325" r:id="rId14"/>
    <p:sldId id="330" r:id="rId15"/>
    <p:sldId id="323" r:id="rId16"/>
    <p:sldId id="326" r:id="rId17"/>
    <p:sldId id="331" r:id="rId18"/>
    <p:sldId id="316" r:id="rId19"/>
    <p:sldId id="317" r:id="rId20"/>
    <p:sldId id="334" r:id="rId21"/>
    <p:sldId id="335" r:id="rId22"/>
    <p:sldId id="337" r:id="rId23"/>
    <p:sldId id="338" r:id="rId24"/>
    <p:sldId id="336" r:id="rId25"/>
    <p:sldId id="339" r:id="rId26"/>
    <p:sldId id="340" r:id="rId27"/>
    <p:sldId id="341" r:id="rId28"/>
    <p:sldId id="342" r:id="rId29"/>
    <p:sldId id="344" r:id="rId30"/>
    <p:sldId id="343" r:id="rId31"/>
    <p:sldId id="345" r:id="rId32"/>
    <p:sldId id="346" r:id="rId33"/>
    <p:sldId id="347" r:id="rId34"/>
    <p:sldId id="348" r:id="rId35"/>
    <p:sldId id="349" r:id="rId36"/>
    <p:sldId id="315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C8F0F5A-CBED-4DFD-8135-ED9F27D59113}" v="372" dt="2024-02-20T12:25:21.27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82" d="100"/>
          <a:sy n="82" d="100"/>
        </p:scale>
        <p:origin x="600" y="7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20" d="100"/>
          <a:sy n="120" d="100"/>
        </p:scale>
        <p:origin x="4962" y="13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E44F3B2-A4F3-4D3E-848F-65ED498D3B8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sz="1000" dirty="0">
              <a:solidFill>
                <a:schemeClr val="tx2"/>
              </a:solidFill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F6FC08-AC91-4856-8D1B-41576AF0ECA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468FEC-E224-494A-8783-13954A95E985}" type="datetimeFigureOut">
              <a:rPr lang="en-US" sz="1000" smtClean="0">
                <a:solidFill>
                  <a:schemeClr val="tx2"/>
                </a:solidFill>
              </a:rPr>
              <a:t>2/19/2024</a:t>
            </a:fld>
            <a:endParaRPr lang="en-US" sz="1000">
              <a:solidFill>
                <a:schemeClr val="tx2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6AC6FB-545A-4E77-AB45-C2C22485A31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sz="1000">
              <a:solidFill>
                <a:schemeClr val="tx2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EC47D4-A914-4477-BC26-05EEDB66561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0DFD79-4EC8-4022-A9C1-ACE465F9B6BD}" type="slidenum">
              <a:rPr lang="en-US" sz="1000" smtClean="0">
                <a:solidFill>
                  <a:schemeClr val="tx2"/>
                </a:solidFill>
              </a:rPr>
              <a:t>‹#›</a:t>
            </a:fld>
            <a:endParaRPr lang="en-US" sz="100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757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4B0B66-E9D4-4E31-BCBF-4026B91B6D00}" type="datetimeFigureOut">
              <a:rPr lang="en-US" smtClean="0"/>
              <a:t>2/19/2024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1B9615-9050-483D-911C-F514DC4100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170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Metro">
    <p:bg>
      <p:bgPr>
        <a:gradFill>
          <a:gsLst>
            <a:gs pos="0">
              <a:schemeClr val="accent1"/>
            </a:gs>
            <a:gs pos="100000">
              <a:schemeClr val="accent3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2A21FF4-95D7-4120-B400-D0D40519226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13" y="0"/>
            <a:ext cx="12181173" cy="6858000"/>
          </a:xfrm>
          <a:prstGeom prst="rect">
            <a:avLst/>
          </a:prstGeom>
        </p:spPr>
      </p:pic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413525" y="2409545"/>
            <a:ext cx="6651063" cy="926275"/>
          </a:xfrm>
        </p:spPr>
        <p:txBody>
          <a:bodyPr vert="horz" lIns="0" tIns="45720" rIns="91440" bIns="45720" rtlCol="0" anchor="b" anchorCtr="0">
            <a:noAutofit/>
          </a:bodyPr>
          <a:lstStyle>
            <a:lvl1pPr>
              <a:defRPr lang="en-US" sz="540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US" dirty="0"/>
              <a:t>Enter the title of the presentation here</a:t>
            </a:r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447390" y="3349283"/>
            <a:ext cx="5648611" cy="400110"/>
          </a:xfrm>
          <a:noFill/>
        </p:spPr>
        <p:txBody>
          <a:bodyPr wrap="square" rtlCol="0">
            <a:spAutoFit/>
          </a:bodyPr>
          <a:lstStyle>
            <a:lvl1pPr marL="0" indent="0">
              <a:buFontTx/>
              <a:buNone/>
              <a:defRPr lang="en-US" sz="2000" dirty="0" smtClean="0">
                <a:solidFill>
                  <a:schemeClr val="bg1"/>
                </a:solidFill>
                <a:latin typeface="+mn-lt"/>
                <a:cs typeface="Arial"/>
              </a:defRPr>
            </a:lvl1pPr>
          </a:lstStyle>
          <a:p>
            <a:pPr marL="0" lvl="0"/>
            <a:r>
              <a:rPr lang="en-US" dirty="0"/>
              <a:t>Name of Presenter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286A7E5-00D0-45B9-9A0F-D1C02666A58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617" y="522627"/>
            <a:ext cx="2366611" cy="651836"/>
          </a:xfrm>
          <a:prstGeom prst="rect">
            <a:avLst/>
          </a:prstGeom>
        </p:spPr>
      </p:pic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0F6F84BC-61AD-4C9D-9A4C-BBC547E7705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6914" y="3801722"/>
            <a:ext cx="5648611" cy="400110"/>
          </a:xfrm>
          <a:noFill/>
        </p:spPr>
        <p:txBody>
          <a:bodyPr wrap="square" rtlCol="0">
            <a:spAutoFit/>
          </a:bodyPr>
          <a:lstStyle>
            <a:lvl1pPr marL="0" indent="0">
              <a:buFontTx/>
              <a:buNone/>
              <a:defRPr lang="en-US" sz="2000" dirty="0" smtClean="0">
                <a:solidFill>
                  <a:schemeClr val="bg1"/>
                </a:solidFill>
                <a:latin typeface="+mn-lt"/>
                <a:cs typeface="Arial"/>
              </a:defRPr>
            </a:lvl1pPr>
          </a:lstStyle>
          <a:p>
            <a:pPr marL="0" lvl="0"/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35413725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1C22938-F39F-42C4-92AB-1BD00A56DB44}"/>
              </a:ext>
            </a:extLst>
          </p:cNvPr>
          <p:cNvSpPr/>
          <p:nvPr userDrawn="1"/>
        </p:nvSpPr>
        <p:spPr>
          <a:xfrm>
            <a:off x="443877" y="795526"/>
            <a:ext cx="11292840" cy="27432"/>
          </a:xfrm>
          <a:prstGeom prst="rect">
            <a:avLst/>
          </a:prstGeom>
          <a:gradFill>
            <a:gsLst>
              <a:gs pos="65500">
                <a:schemeClr val="accent3"/>
              </a:gs>
              <a:gs pos="100000">
                <a:srgbClr val="FB9414">
                  <a:alpha val="0"/>
                </a:srgbClr>
              </a:gs>
              <a:gs pos="0">
                <a:srgbClr val="FF3501"/>
              </a:gs>
            </a:gsLst>
            <a:lin ang="2400000" scaled="0"/>
          </a:gradFill>
          <a:ln w="127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607132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209ECA-4C6C-43AC-9CF8-7778E9694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57380EA-E11C-427F-A837-E9739C5031F8}"/>
              </a:ext>
            </a:extLst>
          </p:cNvPr>
          <p:cNvSpPr/>
          <p:nvPr userDrawn="1"/>
        </p:nvSpPr>
        <p:spPr>
          <a:xfrm>
            <a:off x="443877" y="795526"/>
            <a:ext cx="11292840" cy="27432"/>
          </a:xfrm>
          <a:prstGeom prst="rect">
            <a:avLst/>
          </a:prstGeom>
          <a:gradFill>
            <a:gsLst>
              <a:gs pos="65500">
                <a:schemeClr val="accent3"/>
              </a:gs>
              <a:gs pos="100000">
                <a:srgbClr val="FB9414">
                  <a:alpha val="0"/>
                </a:srgbClr>
              </a:gs>
              <a:gs pos="0">
                <a:srgbClr val="FF3501"/>
              </a:gs>
            </a:gsLst>
            <a:lin ang="2400000" scaled="0"/>
          </a:gradFill>
          <a:ln w="127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517863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 N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209ECA-4C6C-43AC-9CF8-7778E9694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41725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Dynamic –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A0E9E-BFC3-4D87-8B67-48A193587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859637E-E6AB-49F6-9120-BF3251584CE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44500" y="1257300"/>
            <a:ext cx="3949700" cy="4635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A906506-7692-4471-B0A7-656F9E27FBB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48200" y="1257300"/>
            <a:ext cx="6968966" cy="4635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64ADD2F-1E47-456E-9F49-904D1E8D175F}"/>
              </a:ext>
            </a:extLst>
          </p:cNvPr>
          <p:cNvSpPr/>
          <p:nvPr userDrawn="1"/>
        </p:nvSpPr>
        <p:spPr>
          <a:xfrm>
            <a:off x="443877" y="795526"/>
            <a:ext cx="11292840" cy="27432"/>
          </a:xfrm>
          <a:prstGeom prst="rect">
            <a:avLst/>
          </a:prstGeom>
          <a:gradFill>
            <a:gsLst>
              <a:gs pos="65500">
                <a:schemeClr val="accent3"/>
              </a:gs>
              <a:gs pos="100000">
                <a:srgbClr val="FB9414">
                  <a:alpha val="0"/>
                </a:srgbClr>
              </a:gs>
              <a:gs pos="0">
                <a:srgbClr val="FF3501"/>
              </a:gs>
            </a:gsLst>
            <a:lin ang="2400000" scaled="0"/>
          </a:gradFill>
          <a:ln w="127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553269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ransition Slide">
    <p:bg>
      <p:bgPr>
        <a:gradFill>
          <a:gsLst>
            <a:gs pos="0">
              <a:schemeClr val="accent1"/>
            </a:gs>
            <a:gs pos="100000">
              <a:schemeClr val="accent3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7"/>
          <p:cNvSpPr>
            <a:spLocks noGrp="1"/>
          </p:cNvSpPr>
          <p:nvPr>
            <p:ph type="title" hasCustomPrompt="1"/>
          </p:nvPr>
        </p:nvSpPr>
        <p:spPr>
          <a:xfrm>
            <a:off x="447390" y="3212026"/>
            <a:ext cx="5648611" cy="926275"/>
          </a:xfrm>
        </p:spPr>
        <p:txBody>
          <a:bodyPr vert="horz" lIns="91440" tIns="45720" rIns="91440" bIns="45720" rtlCol="0" anchor="t" anchorCtr="0">
            <a:noAutofit/>
          </a:bodyPr>
          <a:lstStyle>
            <a:lvl1pPr>
              <a:defRPr lang="en-US" sz="480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US" dirty="0"/>
              <a:t>Enter the title of the divider slide here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03C831-41E6-4A3A-B0CF-6F1173FFC14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390" y="6099264"/>
            <a:ext cx="1692842" cy="466260"/>
          </a:xfrm>
          <a:prstGeom prst="rect">
            <a:avLst/>
          </a:prstGeom>
        </p:spPr>
      </p:pic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823F612-9E00-4837-8A60-6285F62CB5AD}"/>
              </a:ext>
            </a:extLst>
          </p:cNvPr>
          <p:cNvSpPr/>
          <p:nvPr userDrawn="1"/>
        </p:nvSpPr>
        <p:spPr>
          <a:xfrm>
            <a:off x="5340825" y="-13648"/>
            <a:ext cx="6873922" cy="5677469"/>
          </a:xfrm>
          <a:custGeom>
            <a:avLst/>
            <a:gdLst>
              <a:gd name="connsiteX0" fmla="*/ 0 w 6892119"/>
              <a:gd name="connsiteY0" fmla="*/ 0 h 5704764"/>
              <a:gd name="connsiteX1" fmla="*/ 6892119 w 6892119"/>
              <a:gd name="connsiteY1" fmla="*/ 5704764 h 5704764"/>
              <a:gd name="connsiteX2" fmla="*/ 6892119 w 6892119"/>
              <a:gd name="connsiteY2" fmla="*/ 2565779 h 5704764"/>
              <a:gd name="connsiteX3" fmla="*/ 1665027 w 6892119"/>
              <a:gd name="connsiteY3" fmla="*/ 27295 h 5704764"/>
              <a:gd name="connsiteX4" fmla="*/ 150125 w 6892119"/>
              <a:gd name="connsiteY4" fmla="*/ 27295 h 5704764"/>
              <a:gd name="connsiteX0" fmla="*/ 0 w 6892119"/>
              <a:gd name="connsiteY0" fmla="*/ 0 h 5704764"/>
              <a:gd name="connsiteX1" fmla="*/ 6892119 w 6892119"/>
              <a:gd name="connsiteY1" fmla="*/ 5704764 h 5704764"/>
              <a:gd name="connsiteX2" fmla="*/ 6892119 w 6892119"/>
              <a:gd name="connsiteY2" fmla="*/ 2565779 h 5704764"/>
              <a:gd name="connsiteX3" fmla="*/ 1665027 w 6892119"/>
              <a:gd name="connsiteY3" fmla="*/ 27295 h 5704764"/>
              <a:gd name="connsiteX4" fmla="*/ 150125 w 6892119"/>
              <a:gd name="connsiteY4" fmla="*/ 27295 h 5704764"/>
              <a:gd name="connsiteX0" fmla="*/ 0 w 6892119"/>
              <a:gd name="connsiteY0" fmla="*/ 0 h 5704764"/>
              <a:gd name="connsiteX1" fmla="*/ 6892119 w 6892119"/>
              <a:gd name="connsiteY1" fmla="*/ 5704764 h 5704764"/>
              <a:gd name="connsiteX2" fmla="*/ 6892119 w 6892119"/>
              <a:gd name="connsiteY2" fmla="*/ 2565779 h 5704764"/>
              <a:gd name="connsiteX3" fmla="*/ 1665027 w 6892119"/>
              <a:gd name="connsiteY3" fmla="*/ 27295 h 5704764"/>
              <a:gd name="connsiteX4" fmla="*/ 150125 w 6892119"/>
              <a:gd name="connsiteY4" fmla="*/ 27295 h 5704764"/>
              <a:gd name="connsiteX0" fmla="*/ 0 w 6892119"/>
              <a:gd name="connsiteY0" fmla="*/ 0 h 5704764"/>
              <a:gd name="connsiteX1" fmla="*/ 6892119 w 6892119"/>
              <a:gd name="connsiteY1" fmla="*/ 5704764 h 5704764"/>
              <a:gd name="connsiteX2" fmla="*/ 6892119 w 6892119"/>
              <a:gd name="connsiteY2" fmla="*/ 2565779 h 5704764"/>
              <a:gd name="connsiteX3" fmla="*/ 1665027 w 6892119"/>
              <a:gd name="connsiteY3" fmla="*/ 27295 h 5704764"/>
              <a:gd name="connsiteX4" fmla="*/ 150125 w 6892119"/>
              <a:gd name="connsiteY4" fmla="*/ 27295 h 5704764"/>
              <a:gd name="connsiteX0" fmla="*/ 0 w 6892119"/>
              <a:gd name="connsiteY0" fmla="*/ 0 h 5704764"/>
              <a:gd name="connsiteX1" fmla="*/ 6892119 w 6892119"/>
              <a:gd name="connsiteY1" fmla="*/ 5704764 h 5704764"/>
              <a:gd name="connsiteX2" fmla="*/ 6892119 w 6892119"/>
              <a:gd name="connsiteY2" fmla="*/ 2565779 h 5704764"/>
              <a:gd name="connsiteX3" fmla="*/ 1665027 w 6892119"/>
              <a:gd name="connsiteY3" fmla="*/ 27295 h 5704764"/>
              <a:gd name="connsiteX4" fmla="*/ 150125 w 6892119"/>
              <a:gd name="connsiteY4" fmla="*/ 27295 h 5704764"/>
              <a:gd name="connsiteX0" fmla="*/ 0 w 6892119"/>
              <a:gd name="connsiteY0" fmla="*/ 0 h 5704764"/>
              <a:gd name="connsiteX1" fmla="*/ 6892119 w 6892119"/>
              <a:gd name="connsiteY1" fmla="*/ 5704764 h 5704764"/>
              <a:gd name="connsiteX2" fmla="*/ 6892119 w 6892119"/>
              <a:gd name="connsiteY2" fmla="*/ 2565779 h 5704764"/>
              <a:gd name="connsiteX3" fmla="*/ 1665027 w 6892119"/>
              <a:gd name="connsiteY3" fmla="*/ 27295 h 5704764"/>
              <a:gd name="connsiteX4" fmla="*/ 150125 w 6892119"/>
              <a:gd name="connsiteY4" fmla="*/ 27295 h 5704764"/>
              <a:gd name="connsiteX0" fmla="*/ 0 w 6873922"/>
              <a:gd name="connsiteY0" fmla="*/ 0 h 5677469"/>
              <a:gd name="connsiteX1" fmla="*/ 6873922 w 6873922"/>
              <a:gd name="connsiteY1" fmla="*/ 5677469 h 5677469"/>
              <a:gd name="connsiteX2" fmla="*/ 6873922 w 6873922"/>
              <a:gd name="connsiteY2" fmla="*/ 2538484 h 5677469"/>
              <a:gd name="connsiteX3" fmla="*/ 1646830 w 6873922"/>
              <a:gd name="connsiteY3" fmla="*/ 0 h 5677469"/>
              <a:gd name="connsiteX4" fmla="*/ 131928 w 6873922"/>
              <a:gd name="connsiteY4" fmla="*/ 0 h 5677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73922" h="5677469">
                <a:moveTo>
                  <a:pt x="0" y="0"/>
                </a:moveTo>
                <a:cubicBezTo>
                  <a:pt x="181970" y="386687"/>
                  <a:pt x="1710519" y="4731224"/>
                  <a:pt x="6873922" y="5677469"/>
                </a:cubicBezTo>
                <a:lnTo>
                  <a:pt x="6873922" y="2538484"/>
                </a:lnTo>
                <a:cubicBezTo>
                  <a:pt x="3179928" y="3016155"/>
                  <a:pt x="2010770" y="450376"/>
                  <a:pt x="1646830" y="0"/>
                </a:cubicBezTo>
                <a:lnTo>
                  <a:pt x="131928" y="0"/>
                </a:lnTo>
              </a:path>
            </a:pathLst>
          </a:custGeom>
          <a:solidFill>
            <a:schemeClr val="bg1"/>
          </a:solidFill>
          <a:ln w="127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1280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ransition Slide -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7"/>
          <p:cNvSpPr>
            <a:spLocks noGrp="1"/>
          </p:cNvSpPr>
          <p:nvPr>
            <p:ph type="title" hasCustomPrompt="1"/>
          </p:nvPr>
        </p:nvSpPr>
        <p:spPr>
          <a:xfrm>
            <a:off x="447390" y="3212026"/>
            <a:ext cx="5648611" cy="926275"/>
          </a:xfrm>
        </p:spPr>
        <p:txBody>
          <a:bodyPr vert="horz" lIns="91440" tIns="45720" rIns="91440" bIns="45720" rtlCol="0" anchor="t" anchorCtr="0">
            <a:noAutofit/>
          </a:bodyPr>
          <a:lstStyle>
            <a:lvl1pPr>
              <a:defRPr lang="en-US" sz="4800">
                <a:solidFill>
                  <a:schemeClr val="tx2"/>
                </a:solidFill>
              </a:defRPr>
            </a:lvl1pPr>
          </a:lstStyle>
          <a:p>
            <a:pPr marL="0" lvl="0"/>
            <a:r>
              <a:rPr lang="en-US" dirty="0"/>
              <a:t>Enter the title of the divider slide here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4C69239-E9F4-491D-B6B1-20868590D34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390" y="6099264"/>
            <a:ext cx="1714243" cy="472154"/>
          </a:xfrm>
          <a:prstGeom prst="rect">
            <a:avLst/>
          </a:prstGeom>
        </p:spPr>
      </p:pic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37068D4-E90D-492E-8F33-66B42BBBB177}"/>
              </a:ext>
            </a:extLst>
          </p:cNvPr>
          <p:cNvSpPr/>
          <p:nvPr userDrawn="1"/>
        </p:nvSpPr>
        <p:spPr>
          <a:xfrm>
            <a:off x="5340825" y="-13648"/>
            <a:ext cx="6873922" cy="5677469"/>
          </a:xfrm>
          <a:custGeom>
            <a:avLst/>
            <a:gdLst>
              <a:gd name="connsiteX0" fmla="*/ 0 w 6892119"/>
              <a:gd name="connsiteY0" fmla="*/ 0 h 5704764"/>
              <a:gd name="connsiteX1" fmla="*/ 6892119 w 6892119"/>
              <a:gd name="connsiteY1" fmla="*/ 5704764 h 5704764"/>
              <a:gd name="connsiteX2" fmla="*/ 6892119 w 6892119"/>
              <a:gd name="connsiteY2" fmla="*/ 2565779 h 5704764"/>
              <a:gd name="connsiteX3" fmla="*/ 1665027 w 6892119"/>
              <a:gd name="connsiteY3" fmla="*/ 27295 h 5704764"/>
              <a:gd name="connsiteX4" fmla="*/ 150125 w 6892119"/>
              <a:gd name="connsiteY4" fmla="*/ 27295 h 5704764"/>
              <a:gd name="connsiteX0" fmla="*/ 0 w 6892119"/>
              <a:gd name="connsiteY0" fmla="*/ 0 h 5704764"/>
              <a:gd name="connsiteX1" fmla="*/ 6892119 w 6892119"/>
              <a:gd name="connsiteY1" fmla="*/ 5704764 h 5704764"/>
              <a:gd name="connsiteX2" fmla="*/ 6892119 w 6892119"/>
              <a:gd name="connsiteY2" fmla="*/ 2565779 h 5704764"/>
              <a:gd name="connsiteX3" fmla="*/ 1665027 w 6892119"/>
              <a:gd name="connsiteY3" fmla="*/ 27295 h 5704764"/>
              <a:gd name="connsiteX4" fmla="*/ 150125 w 6892119"/>
              <a:gd name="connsiteY4" fmla="*/ 27295 h 5704764"/>
              <a:gd name="connsiteX0" fmla="*/ 0 w 6892119"/>
              <a:gd name="connsiteY0" fmla="*/ 0 h 5704764"/>
              <a:gd name="connsiteX1" fmla="*/ 6892119 w 6892119"/>
              <a:gd name="connsiteY1" fmla="*/ 5704764 h 5704764"/>
              <a:gd name="connsiteX2" fmla="*/ 6892119 w 6892119"/>
              <a:gd name="connsiteY2" fmla="*/ 2565779 h 5704764"/>
              <a:gd name="connsiteX3" fmla="*/ 1665027 w 6892119"/>
              <a:gd name="connsiteY3" fmla="*/ 27295 h 5704764"/>
              <a:gd name="connsiteX4" fmla="*/ 150125 w 6892119"/>
              <a:gd name="connsiteY4" fmla="*/ 27295 h 5704764"/>
              <a:gd name="connsiteX0" fmla="*/ 0 w 6892119"/>
              <a:gd name="connsiteY0" fmla="*/ 0 h 5704764"/>
              <a:gd name="connsiteX1" fmla="*/ 6892119 w 6892119"/>
              <a:gd name="connsiteY1" fmla="*/ 5704764 h 5704764"/>
              <a:gd name="connsiteX2" fmla="*/ 6892119 w 6892119"/>
              <a:gd name="connsiteY2" fmla="*/ 2565779 h 5704764"/>
              <a:gd name="connsiteX3" fmla="*/ 1665027 w 6892119"/>
              <a:gd name="connsiteY3" fmla="*/ 27295 h 5704764"/>
              <a:gd name="connsiteX4" fmla="*/ 150125 w 6892119"/>
              <a:gd name="connsiteY4" fmla="*/ 27295 h 5704764"/>
              <a:gd name="connsiteX0" fmla="*/ 0 w 6892119"/>
              <a:gd name="connsiteY0" fmla="*/ 0 h 5704764"/>
              <a:gd name="connsiteX1" fmla="*/ 6892119 w 6892119"/>
              <a:gd name="connsiteY1" fmla="*/ 5704764 h 5704764"/>
              <a:gd name="connsiteX2" fmla="*/ 6892119 w 6892119"/>
              <a:gd name="connsiteY2" fmla="*/ 2565779 h 5704764"/>
              <a:gd name="connsiteX3" fmla="*/ 1665027 w 6892119"/>
              <a:gd name="connsiteY3" fmla="*/ 27295 h 5704764"/>
              <a:gd name="connsiteX4" fmla="*/ 150125 w 6892119"/>
              <a:gd name="connsiteY4" fmla="*/ 27295 h 5704764"/>
              <a:gd name="connsiteX0" fmla="*/ 0 w 6892119"/>
              <a:gd name="connsiteY0" fmla="*/ 0 h 5704764"/>
              <a:gd name="connsiteX1" fmla="*/ 6892119 w 6892119"/>
              <a:gd name="connsiteY1" fmla="*/ 5704764 h 5704764"/>
              <a:gd name="connsiteX2" fmla="*/ 6892119 w 6892119"/>
              <a:gd name="connsiteY2" fmla="*/ 2565779 h 5704764"/>
              <a:gd name="connsiteX3" fmla="*/ 1665027 w 6892119"/>
              <a:gd name="connsiteY3" fmla="*/ 27295 h 5704764"/>
              <a:gd name="connsiteX4" fmla="*/ 150125 w 6892119"/>
              <a:gd name="connsiteY4" fmla="*/ 27295 h 5704764"/>
              <a:gd name="connsiteX0" fmla="*/ 0 w 6873922"/>
              <a:gd name="connsiteY0" fmla="*/ 0 h 5677469"/>
              <a:gd name="connsiteX1" fmla="*/ 6873922 w 6873922"/>
              <a:gd name="connsiteY1" fmla="*/ 5677469 h 5677469"/>
              <a:gd name="connsiteX2" fmla="*/ 6873922 w 6873922"/>
              <a:gd name="connsiteY2" fmla="*/ 2538484 h 5677469"/>
              <a:gd name="connsiteX3" fmla="*/ 1646830 w 6873922"/>
              <a:gd name="connsiteY3" fmla="*/ 0 h 5677469"/>
              <a:gd name="connsiteX4" fmla="*/ 131928 w 6873922"/>
              <a:gd name="connsiteY4" fmla="*/ 0 h 5677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73922" h="5677469">
                <a:moveTo>
                  <a:pt x="0" y="0"/>
                </a:moveTo>
                <a:cubicBezTo>
                  <a:pt x="181970" y="386687"/>
                  <a:pt x="1710519" y="4731224"/>
                  <a:pt x="6873922" y="5677469"/>
                </a:cubicBezTo>
                <a:lnTo>
                  <a:pt x="6873922" y="2538484"/>
                </a:lnTo>
                <a:cubicBezTo>
                  <a:pt x="3179928" y="3016155"/>
                  <a:pt x="2010770" y="450376"/>
                  <a:pt x="1646830" y="0"/>
                </a:cubicBezTo>
                <a:lnTo>
                  <a:pt x="131928" y="0"/>
                </a:ln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2700000" scaled="1"/>
          </a:gradFill>
          <a:ln w="127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7613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range Gradient">
    <p:bg>
      <p:bgPr>
        <a:gradFill flip="none" rotWithShape="1">
          <a:gsLst>
            <a:gs pos="0">
              <a:schemeClr val="accent1"/>
            </a:gs>
            <a:gs pos="100000">
              <a:schemeClr val="accent3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8D14B3B-75E1-45C2-912D-D58D974B59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73956" y="2821155"/>
            <a:ext cx="7844089" cy="121569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7200">
                <a:solidFill>
                  <a:schemeClr val="bg1"/>
                </a:solidFill>
              </a:defRPr>
            </a:lvl1pPr>
            <a:lvl2pPr marL="304792" indent="0">
              <a:buFontTx/>
              <a:buNone/>
              <a:defRPr/>
            </a:lvl2pPr>
            <a:lvl3pPr marL="535504" indent="0">
              <a:buFontTx/>
              <a:buNone/>
              <a:defRPr/>
            </a:lvl3pPr>
            <a:lvl4pPr marL="764098" indent="0">
              <a:buFontTx/>
              <a:buNone/>
              <a:defRPr/>
            </a:lvl4pPr>
            <a:lvl5pPr marL="988458" indent="0">
              <a:buFontTx/>
              <a:buNone/>
              <a:defRPr/>
            </a:lvl5pPr>
          </a:lstStyle>
          <a:p>
            <a:pPr lvl="0"/>
            <a:r>
              <a:rPr lang="en-US" dirty="0" err="1"/>
              <a:t>Misc</a:t>
            </a:r>
            <a:r>
              <a:rPr lang="en-US" dirty="0"/>
              <a:t> Large Text Slide</a:t>
            </a:r>
          </a:p>
        </p:txBody>
      </p:sp>
    </p:spTree>
    <p:extLst>
      <p:ext uri="{BB962C8B-B14F-4D97-AF65-F5344CB8AC3E}">
        <p14:creationId xmlns:p14="http://schemas.microsoft.com/office/powerpoint/2010/main" val="12118836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ags" Target="../tags/tag2.xml"/><Relationship Id="rId5" Type="http://schemas.openxmlformats.org/officeDocument/2006/relationships/slideLayout" Target="../slideLayouts/slideLayout5.xml"/><Relationship Id="rId10" Type="http://schemas.openxmlformats.org/officeDocument/2006/relationships/tags" Target="../tags/tag1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ight Triangle 6">
            <a:extLst>
              <a:ext uri="{FF2B5EF4-FFF2-40B4-BE49-F238E27FC236}">
                <a16:creationId xmlns:a16="http://schemas.microsoft.com/office/drawing/2014/main" id="{5BE3BD43-2E76-40E9-BBF0-42D93BC85F44}"/>
              </a:ext>
            </a:extLst>
          </p:cNvPr>
          <p:cNvSpPr/>
          <p:nvPr userDrawn="1"/>
        </p:nvSpPr>
        <p:spPr>
          <a:xfrm flipH="1">
            <a:off x="9947868" y="5782826"/>
            <a:ext cx="2244128" cy="1075174"/>
          </a:xfrm>
          <a:custGeom>
            <a:avLst/>
            <a:gdLst>
              <a:gd name="connsiteX0" fmla="*/ 0 w 2063261"/>
              <a:gd name="connsiteY0" fmla="*/ 1803679 h 1803679"/>
              <a:gd name="connsiteX1" fmla="*/ 0 w 2063261"/>
              <a:gd name="connsiteY1" fmla="*/ 0 h 1803679"/>
              <a:gd name="connsiteX2" fmla="*/ 2063261 w 2063261"/>
              <a:gd name="connsiteY2" fmla="*/ 1803679 h 1803679"/>
              <a:gd name="connsiteX3" fmla="*/ 0 w 2063261"/>
              <a:gd name="connsiteY3" fmla="*/ 1803679 h 1803679"/>
              <a:gd name="connsiteX0" fmla="*/ 0 w 2063261"/>
              <a:gd name="connsiteY0" fmla="*/ 1803679 h 1803679"/>
              <a:gd name="connsiteX1" fmla="*/ 0 w 2063261"/>
              <a:gd name="connsiteY1" fmla="*/ 0 h 1803679"/>
              <a:gd name="connsiteX2" fmla="*/ 2063261 w 2063261"/>
              <a:gd name="connsiteY2" fmla="*/ 1803679 h 1803679"/>
              <a:gd name="connsiteX3" fmla="*/ 0 w 2063261"/>
              <a:gd name="connsiteY3" fmla="*/ 1803679 h 1803679"/>
              <a:gd name="connsiteX0" fmla="*/ 0 w 2063261"/>
              <a:gd name="connsiteY0" fmla="*/ 1803679 h 1803679"/>
              <a:gd name="connsiteX1" fmla="*/ 0 w 2063261"/>
              <a:gd name="connsiteY1" fmla="*/ 0 h 1803679"/>
              <a:gd name="connsiteX2" fmla="*/ 2063261 w 2063261"/>
              <a:gd name="connsiteY2" fmla="*/ 1803679 h 1803679"/>
              <a:gd name="connsiteX3" fmla="*/ 0 w 2063261"/>
              <a:gd name="connsiteY3" fmla="*/ 1803679 h 18036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3261" h="1803679">
                <a:moveTo>
                  <a:pt x="0" y="1803679"/>
                </a:moveTo>
                <a:lnTo>
                  <a:pt x="0" y="0"/>
                </a:lnTo>
                <a:cubicBezTo>
                  <a:pt x="346110" y="1013209"/>
                  <a:pt x="807775" y="1629508"/>
                  <a:pt x="2063261" y="1803679"/>
                </a:cubicBezTo>
                <a:lnTo>
                  <a:pt x="0" y="180367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2700000" scaled="1"/>
          </a:gradFill>
          <a:ln w="127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43877" y="9099"/>
            <a:ext cx="11173289" cy="809287"/>
          </a:xfrm>
          <a:prstGeom prst="rect">
            <a:avLst/>
          </a:prstGeom>
        </p:spPr>
        <p:txBody>
          <a:bodyPr vert="horz" lIns="0" tIns="45720" rIns="91440" bIns="45720" rtlCol="0" anchor="ctr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3877" y="1267424"/>
            <a:ext cx="11173289" cy="4871976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empower - DO NOT DELETE!!!" hidden="1">
            <a:extLst>
              <a:ext uri="{FF2B5EF4-FFF2-40B4-BE49-F238E27FC236}">
                <a16:creationId xmlns:a16="http://schemas.microsoft.com/office/drawing/2014/main" id="{6B5D24AA-1A74-4598-B7E1-36D527253B62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0" y="0"/>
            <a:ext cx="0" cy="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200" err="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8" name="empower - DO NOT DELETE!!!" hidden="1">
            <a:extLst>
              <a:ext uri="{FF2B5EF4-FFF2-40B4-BE49-F238E27FC236}">
                <a16:creationId xmlns:a16="http://schemas.microsoft.com/office/drawing/2014/main" id="{9AE2D300-785E-4BF7-ACE8-C421754FCA2F}"/>
              </a:ext>
            </a:extLst>
          </p:cNvPr>
          <p:cNvSpPr/>
          <p:nvPr userDrawn="1">
            <p:custDataLst>
              <p:tags r:id="rId11"/>
            </p:custDataLst>
          </p:nvPr>
        </p:nvSpPr>
        <p:spPr>
          <a:xfrm>
            <a:off x="0" y="0"/>
            <a:ext cx="0" cy="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200" err="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6BDD8E1-1A5F-4459-ABDE-40EC5CDA9239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2" y="6449595"/>
            <a:ext cx="920813" cy="2536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0815639-1B52-4AEE-9674-86D96C041D4F}"/>
              </a:ext>
            </a:extLst>
          </p:cNvPr>
          <p:cNvSpPr txBox="1"/>
          <p:nvPr userDrawn="1"/>
        </p:nvSpPr>
        <p:spPr>
          <a:xfrm>
            <a:off x="11655849" y="6466861"/>
            <a:ext cx="367408" cy="276999"/>
          </a:xfrm>
          <a:prstGeom prst="rect">
            <a:avLst/>
          </a:prstGeom>
        </p:spPr>
        <p:txBody>
          <a:bodyPr vert="horz" wrap="none" lIns="91440" tIns="45720" rIns="91440" bIns="45720" rtlCol="0">
            <a:spAutoFit/>
          </a:bodyPr>
          <a:lstStyle/>
          <a:p>
            <a:pPr algn="l">
              <a:spcBef>
                <a:spcPct val="20000"/>
              </a:spcBef>
              <a:buClr>
                <a:srgbClr val="6D6E71"/>
              </a:buClr>
            </a:pPr>
            <a:fld id="{C511D8BD-32BB-44F0-BAEA-0E3D368F8708}" type="slidenum">
              <a:rPr lang="en-GB" sz="1200" smtClean="0">
                <a:solidFill>
                  <a:schemeClr val="bg1"/>
                </a:solidFill>
                <a:latin typeface="+mn-lt"/>
              </a:rPr>
              <a:t>‹#›</a:t>
            </a:fld>
            <a:endParaRPr lang="en-GB" sz="1200" dirty="0" err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1234C2-A821-4E8D-B4DB-AF33865A14E5}"/>
              </a:ext>
            </a:extLst>
          </p:cNvPr>
          <p:cNvSpPr txBox="1"/>
          <p:nvPr userDrawn="1"/>
        </p:nvSpPr>
        <p:spPr>
          <a:xfrm>
            <a:off x="4406748" y="6431029"/>
            <a:ext cx="2651688" cy="215444"/>
          </a:xfrm>
          <a:prstGeom prst="rect">
            <a:avLst/>
          </a:prstGeom>
        </p:spPr>
        <p:txBody>
          <a:bodyPr vert="horz" wrap="none" lIns="91440" tIns="45720" rIns="91440" bIns="4572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6D6E71"/>
              </a:buClr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© 2020 Infinera. All rights reserved. Company Confidential.</a:t>
            </a:r>
          </a:p>
        </p:txBody>
      </p:sp>
    </p:spTree>
    <p:extLst>
      <p:ext uri="{BB962C8B-B14F-4D97-AF65-F5344CB8AC3E}">
        <p14:creationId xmlns:p14="http://schemas.microsoft.com/office/powerpoint/2010/main" val="42776853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90" r:id="rId2"/>
    <p:sldLayoutId id="2147483689" r:id="rId3"/>
    <p:sldLayoutId id="2147483692" r:id="rId4"/>
    <p:sldLayoutId id="2147483691" r:id="rId5"/>
    <p:sldLayoutId id="2147483685" r:id="rId6"/>
    <p:sldLayoutId id="2147483693" r:id="rId7"/>
    <p:sldLayoutId id="2147483687" r:id="rId8"/>
  </p:sldLayoutIdLst>
  <p:hf sldNum="0" hdr="0" ftr="0" dt="0"/>
  <p:txStyles>
    <p:titleStyle>
      <a:lvl1pPr algn="l" defTabSz="609585" rtl="0" eaLnBrk="1" latinLnBrk="0" hangingPunct="1">
        <a:spcBef>
          <a:spcPct val="0"/>
        </a:spcBef>
        <a:buNone/>
        <a:defRPr sz="3600" kern="1200">
          <a:solidFill>
            <a:schemeClr val="tx2"/>
          </a:solidFill>
          <a:latin typeface="Calibri" panose="020F0502020204030204" pitchFamily="34" charset="0"/>
          <a:ea typeface="+mj-ea"/>
          <a:cs typeface="Calibri" panose="020F0502020204030204" pitchFamily="34" charset="0"/>
        </a:defRPr>
      </a:lvl1pPr>
    </p:titleStyle>
    <p:bodyStyle>
      <a:lvl1pPr marL="230712" indent="-230712" algn="l" defTabSz="609585" rtl="0" eaLnBrk="1" latinLnBrk="0" hangingPunct="1">
        <a:spcBef>
          <a:spcPct val="20000"/>
        </a:spcBef>
        <a:buClr>
          <a:schemeClr val="accent1"/>
        </a:buClr>
        <a:buFont typeface="Arial"/>
        <a:buChar char="•"/>
        <a:defRPr sz="2133" kern="1200">
          <a:solidFill>
            <a:schemeClr val="tx2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1pPr>
      <a:lvl2pPr marL="535504" indent="-230712" algn="l" defTabSz="609585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–"/>
        <a:defRPr sz="1867" kern="1200">
          <a:solidFill>
            <a:schemeClr val="tx2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2pPr>
      <a:lvl3pPr marL="764098" indent="-228594" algn="l" defTabSz="609585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»"/>
        <a:defRPr sz="1467" kern="1200">
          <a:solidFill>
            <a:schemeClr val="tx2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3pPr>
      <a:lvl4pPr marL="988459" indent="-224361" algn="l" defTabSz="609585" rtl="0" eaLnBrk="1" latinLnBrk="0" hangingPunct="1">
        <a:spcBef>
          <a:spcPct val="20000"/>
        </a:spcBef>
        <a:buClr>
          <a:schemeClr val="accent1"/>
        </a:buClr>
        <a:buFont typeface="Wingdings" panose="05000000000000000000" pitchFamily="2" charset="2"/>
        <a:buChar char="§"/>
        <a:defRPr sz="1400" kern="1200">
          <a:solidFill>
            <a:schemeClr val="tx2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4pPr>
      <a:lvl5pPr marL="1219170" indent="-230712" algn="l" defTabSz="609585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–"/>
        <a:defRPr sz="1333" kern="1200">
          <a:solidFill>
            <a:schemeClr val="tx2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796">
          <p15:clr>
            <a:srgbClr val="F26B43"/>
          </p15:clr>
        </p15:guide>
        <p15:guide id="2" pos="277">
          <p15:clr>
            <a:srgbClr val="F26B43"/>
          </p15:clr>
        </p15:guide>
        <p15:guide id="3" pos="3840">
          <p15:clr>
            <a:srgbClr val="F26B43"/>
          </p15:clr>
        </p15:guide>
        <p15:guide id="4" pos="7320">
          <p15:clr>
            <a:srgbClr val="F26B43"/>
          </p15:clr>
        </p15:guide>
        <p15:guide id="5" orient="horz" pos="516">
          <p15:clr>
            <a:srgbClr val="F26B43"/>
          </p15:clr>
        </p15:guide>
        <p15:guide id="6" orient="horz" pos="3868">
          <p15:clr>
            <a:srgbClr val="F26B43"/>
          </p15:clr>
        </p15:guide>
        <p15:guide id="7" orient="horz" pos="232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ED8308D-881F-CC18-7E2A-07D142BDA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Infinera </a:t>
            </a:r>
            <a:r>
              <a:rPr lang="en-US" dirty="0" err="1"/>
              <a:t>No_code</a:t>
            </a:r>
            <a:r>
              <a:rPr lang="en-US" dirty="0"/>
              <a:t> AI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3929A9-6616-03E8-07A9-4A79E33554E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79E76FD-2900-7C01-98F1-1C33BB7EB75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7598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42D91F3-8F98-D8A4-6A99-9B0821305F5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0351" y="367322"/>
            <a:ext cx="7844089" cy="1215690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Intuition – Dimensionality  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B78CBD3-4D75-19E1-E88D-C3593514E9FD}"/>
              </a:ext>
            </a:extLst>
          </p:cNvPr>
          <p:cNvCxnSpPr>
            <a:cxnSpLocks/>
          </p:cNvCxnSpPr>
          <p:nvPr/>
        </p:nvCxnSpPr>
        <p:spPr>
          <a:xfrm>
            <a:off x="1110197" y="1825720"/>
            <a:ext cx="0" cy="2824223"/>
          </a:xfrm>
          <a:prstGeom prst="line">
            <a:avLst/>
          </a:prstGeom>
          <a:ln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CEF7C49-4CBF-CA27-6C44-89171E9442BE}"/>
              </a:ext>
            </a:extLst>
          </p:cNvPr>
          <p:cNvCxnSpPr>
            <a:cxnSpLocks/>
          </p:cNvCxnSpPr>
          <p:nvPr/>
        </p:nvCxnSpPr>
        <p:spPr>
          <a:xfrm flipH="1">
            <a:off x="1110197" y="4649943"/>
            <a:ext cx="3275635" cy="1929"/>
          </a:xfrm>
          <a:prstGeom prst="line">
            <a:avLst/>
          </a:prstGeom>
          <a:ln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F2F2978A-1251-0066-C2E2-9229914EE347}"/>
              </a:ext>
            </a:extLst>
          </p:cNvPr>
          <p:cNvSpPr/>
          <p:nvPr/>
        </p:nvSpPr>
        <p:spPr>
          <a:xfrm>
            <a:off x="1562582" y="2083443"/>
            <a:ext cx="219917" cy="196763"/>
          </a:xfrm>
          <a:prstGeom prst="ellipse">
            <a:avLst/>
          </a:prstGeom>
          <a:solidFill>
            <a:srgbClr val="FFFF00"/>
          </a:solidFill>
          <a:ln w="12700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75A03C3-2EA3-D842-C33B-04FA4F433D7E}"/>
              </a:ext>
            </a:extLst>
          </p:cNvPr>
          <p:cNvSpPr/>
          <p:nvPr/>
        </p:nvSpPr>
        <p:spPr>
          <a:xfrm>
            <a:off x="1649388" y="2574582"/>
            <a:ext cx="219917" cy="196763"/>
          </a:xfrm>
          <a:prstGeom prst="ellipse">
            <a:avLst/>
          </a:prstGeom>
          <a:solidFill>
            <a:srgbClr val="FFFF00"/>
          </a:solidFill>
          <a:ln w="12700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54B922C-B771-D772-EED5-56479FBE2CC9}"/>
              </a:ext>
            </a:extLst>
          </p:cNvPr>
          <p:cNvSpPr/>
          <p:nvPr/>
        </p:nvSpPr>
        <p:spPr>
          <a:xfrm>
            <a:off x="2085372" y="2280206"/>
            <a:ext cx="219917" cy="196763"/>
          </a:xfrm>
          <a:prstGeom prst="ellipse">
            <a:avLst/>
          </a:prstGeom>
          <a:solidFill>
            <a:srgbClr val="FFFF00"/>
          </a:solidFill>
          <a:ln w="12700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4EE26A3-FE44-C6BD-CD12-B89E14E227ED}"/>
              </a:ext>
            </a:extLst>
          </p:cNvPr>
          <p:cNvSpPr/>
          <p:nvPr/>
        </p:nvSpPr>
        <p:spPr>
          <a:xfrm>
            <a:off x="2748015" y="2520783"/>
            <a:ext cx="219917" cy="196763"/>
          </a:xfrm>
          <a:prstGeom prst="ellipse">
            <a:avLst/>
          </a:prstGeom>
          <a:solidFill>
            <a:srgbClr val="FFFF00"/>
          </a:solidFill>
          <a:ln w="12700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4" name="Multiplication Sign 13">
            <a:extLst>
              <a:ext uri="{FF2B5EF4-FFF2-40B4-BE49-F238E27FC236}">
                <a16:creationId xmlns:a16="http://schemas.microsoft.com/office/drawing/2014/main" id="{65E76640-B901-0750-9186-93867EA7D7D6}"/>
              </a:ext>
            </a:extLst>
          </p:cNvPr>
          <p:cNvSpPr/>
          <p:nvPr/>
        </p:nvSpPr>
        <p:spPr>
          <a:xfrm>
            <a:off x="2639028" y="3970116"/>
            <a:ext cx="218946" cy="324090"/>
          </a:xfrm>
          <a:prstGeom prst="mathMultiply">
            <a:avLst/>
          </a:prstGeom>
          <a:solidFill>
            <a:schemeClr val="bg2"/>
          </a:solidFill>
          <a:ln w="12700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5" name="Multiplication Sign 14">
            <a:extLst>
              <a:ext uri="{FF2B5EF4-FFF2-40B4-BE49-F238E27FC236}">
                <a16:creationId xmlns:a16="http://schemas.microsoft.com/office/drawing/2014/main" id="{E8CBBFA8-1A99-59E1-B718-3D7EEDEF6DE7}"/>
              </a:ext>
            </a:extLst>
          </p:cNvPr>
          <p:cNvSpPr/>
          <p:nvPr/>
        </p:nvSpPr>
        <p:spPr>
          <a:xfrm>
            <a:off x="3077901" y="3542810"/>
            <a:ext cx="218946" cy="324090"/>
          </a:xfrm>
          <a:prstGeom prst="mathMultiply">
            <a:avLst/>
          </a:prstGeom>
          <a:solidFill>
            <a:schemeClr val="bg2"/>
          </a:solidFill>
          <a:ln w="12700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6" name="Multiplication Sign 15">
            <a:extLst>
              <a:ext uri="{FF2B5EF4-FFF2-40B4-BE49-F238E27FC236}">
                <a16:creationId xmlns:a16="http://schemas.microsoft.com/office/drawing/2014/main" id="{56C94CF8-9F6E-1411-A285-C271041B44EA}"/>
              </a:ext>
            </a:extLst>
          </p:cNvPr>
          <p:cNvSpPr/>
          <p:nvPr/>
        </p:nvSpPr>
        <p:spPr>
          <a:xfrm>
            <a:off x="3566932" y="3397172"/>
            <a:ext cx="218946" cy="324090"/>
          </a:xfrm>
          <a:prstGeom prst="mathMultiply">
            <a:avLst/>
          </a:prstGeom>
          <a:solidFill>
            <a:schemeClr val="bg2"/>
          </a:solidFill>
          <a:ln w="12700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7" name="Multiplication Sign 16">
            <a:extLst>
              <a:ext uri="{FF2B5EF4-FFF2-40B4-BE49-F238E27FC236}">
                <a16:creationId xmlns:a16="http://schemas.microsoft.com/office/drawing/2014/main" id="{2CB16809-1948-3694-B022-553A832086EF}"/>
              </a:ext>
            </a:extLst>
          </p:cNvPr>
          <p:cNvSpPr/>
          <p:nvPr/>
        </p:nvSpPr>
        <p:spPr>
          <a:xfrm>
            <a:off x="3542810" y="3902113"/>
            <a:ext cx="218946" cy="324090"/>
          </a:xfrm>
          <a:prstGeom prst="mathMultiply">
            <a:avLst/>
          </a:prstGeom>
          <a:solidFill>
            <a:schemeClr val="bg2"/>
          </a:solidFill>
          <a:ln w="12700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8" name="Multiplication Sign 17">
            <a:extLst>
              <a:ext uri="{FF2B5EF4-FFF2-40B4-BE49-F238E27FC236}">
                <a16:creationId xmlns:a16="http://schemas.microsoft.com/office/drawing/2014/main" id="{428B97AF-D012-6B41-F1CE-D0832DE0035C}"/>
              </a:ext>
            </a:extLst>
          </p:cNvPr>
          <p:cNvSpPr/>
          <p:nvPr/>
        </p:nvSpPr>
        <p:spPr>
          <a:xfrm>
            <a:off x="1782992" y="3721262"/>
            <a:ext cx="218946" cy="324090"/>
          </a:xfrm>
          <a:prstGeom prst="mathMultiply">
            <a:avLst/>
          </a:prstGeom>
          <a:solidFill>
            <a:schemeClr val="bg2"/>
          </a:solidFill>
          <a:ln w="12700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9" name="Multiplication Sign 18">
            <a:extLst>
              <a:ext uri="{FF2B5EF4-FFF2-40B4-BE49-F238E27FC236}">
                <a16:creationId xmlns:a16="http://schemas.microsoft.com/office/drawing/2014/main" id="{DF6F6CBD-9109-D2FE-A7A7-37484E3095E6}"/>
              </a:ext>
            </a:extLst>
          </p:cNvPr>
          <p:cNvSpPr/>
          <p:nvPr/>
        </p:nvSpPr>
        <p:spPr>
          <a:xfrm>
            <a:off x="2678575" y="3311713"/>
            <a:ext cx="218946" cy="324090"/>
          </a:xfrm>
          <a:prstGeom prst="mathMultiply">
            <a:avLst/>
          </a:prstGeom>
          <a:solidFill>
            <a:schemeClr val="bg2"/>
          </a:solidFill>
          <a:ln w="12700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0" name="Multiplication Sign 19">
            <a:extLst>
              <a:ext uri="{FF2B5EF4-FFF2-40B4-BE49-F238E27FC236}">
                <a16:creationId xmlns:a16="http://schemas.microsoft.com/office/drawing/2014/main" id="{4BED6547-77F1-A3CC-6BAE-EAF53510F08C}"/>
              </a:ext>
            </a:extLst>
          </p:cNvPr>
          <p:cNvSpPr/>
          <p:nvPr/>
        </p:nvSpPr>
        <p:spPr>
          <a:xfrm>
            <a:off x="3582357" y="2836938"/>
            <a:ext cx="218946" cy="324090"/>
          </a:xfrm>
          <a:prstGeom prst="mathMultiply">
            <a:avLst/>
          </a:prstGeom>
          <a:solidFill>
            <a:schemeClr val="bg2"/>
          </a:solidFill>
          <a:ln w="12700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6CDC6DF-94DC-0E47-74EE-4CF28F23DA9E}"/>
              </a:ext>
            </a:extLst>
          </p:cNvPr>
          <p:cNvSpPr/>
          <p:nvPr/>
        </p:nvSpPr>
        <p:spPr>
          <a:xfrm>
            <a:off x="7279495" y="2441627"/>
            <a:ext cx="219917" cy="196763"/>
          </a:xfrm>
          <a:prstGeom prst="ellipse">
            <a:avLst/>
          </a:prstGeom>
          <a:solidFill>
            <a:srgbClr val="FFFF00"/>
          </a:solidFill>
          <a:ln w="12700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7FDBC76-CD40-F424-892F-8233E550960A}"/>
              </a:ext>
            </a:extLst>
          </p:cNvPr>
          <p:cNvSpPr/>
          <p:nvPr/>
        </p:nvSpPr>
        <p:spPr>
          <a:xfrm>
            <a:off x="6651587" y="2889629"/>
            <a:ext cx="219917" cy="196763"/>
          </a:xfrm>
          <a:prstGeom prst="ellipse">
            <a:avLst/>
          </a:prstGeom>
          <a:solidFill>
            <a:srgbClr val="FFFF00"/>
          </a:solidFill>
          <a:ln w="12700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A948961-15C2-D632-E718-24830B83B1B9}"/>
              </a:ext>
            </a:extLst>
          </p:cNvPr>
          <p:cNvSpPr/>
          <p:nvPr/>
        </p:nvSpPr>
        <p:spPr>
          <a:xfrm>
            <a:off x="6157728" y="2536283"/>
            <a:ext cx="219917" cy="196763"/>
          </a:xfrm>
          <a:prstGeom prst="ellipse">
            <a:avLst/>
          </a:prstGeom>
          <a:solidFill>
            <a:srgbClr val="FFFF00"/>
          </a:solidFill>
          <a:ln w="12700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10D39C36-D1BF-2A12-4475-A1AC369B9AF3}"/>
              </a:ext>
            </a:extLst>
          </p:cNvPr>
          <p:cNvSpPr/>
          <p:nvPr/>
        </p:nvSpPr>
        <p:spPr>
          <a:xfrm>
            <a:off x="6258043" y="3245548"/>
            <a:ext cx="219917" cy="196763"/>
          </a:xfrm>
          <a:prstGeom prst="ellipse">
            <a:avLst/>
          </a:prstGeom>
          <a:solidFill>
            <a:srgbClr val="FFFF00"/>
          </a:solidFill>
          <a:ln w="12700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8E8E79D-F321-6AD1-DE78-2DED4EDBD211}"/>
              </a:ext>
            </a:extLst>
          </p:cNvPr>
          <p:cNvSpPr/>
          <p:nvPr/>
        </p:nvSpPr>
        <p:spPr>
          <a:xfrm>
            <a:off x="7184017" y="2836938"/>
            <a:ext cx="219917" cy="196763"/>
          </a:xfrm>
          <a:prstGeom prst="ellipse">
            <a:avLst/>
          </a:prstGeom>
          <a:solidFill>
            <a:srgbClr val="FFFF00"/>
          </a:solidFill>
          <a:ln w="12700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6" name="Multiplication Sign 25">
            <a:extLst>
              <a:ext uri="{FF2B5EF4-FFF2-40B4-BE49-F238E27FC236}">
                <a16:creationId xmlns:a16="http://schemas.microsoft.com/office/drawing/2014/main" id="{2B33B8AD-3AD0-E8D0-968B-F2E2D8BE2AB9}"/>
              </a:ext>
            </a:extLst>
          </p:cNvPr>
          <p:cNvSpPr/>
          <p:nvPr/>
        </p:nvSpPr>
        <p:spPr>
          <a:xfrm>
            <a:off x="6470718" y="3902113"/>
            <a:ext cx="218946" cy="324090"/>
          </a:xfrm>
          <a:prstGeom prst="mathMultiply">
            <a:avLst/>
          </a:prstGeom>
          <a:solidFill>
            <a:schemeClr val="bg2"/>
          </a:solidFill>
          <a:ln w="12700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7" name="Multiplication Sign 26">
            <a:extLst>
              <a:ext uri="{FF2B5EF4-FFF2-40B4-BE49-F238E27FC236}">
                <a16:creationId xmlns:a16="http://schemas.microsoft.com/office/drawing/2014/main" id="{1ED82D13-983C-3604-4FDE-54092EEC5871}"/>
              </a:ext>
            </a:extLst>
          </p:cNvPr>
          <p:cNvSpPr/>
          <p:nvPr/>
        </p:nvSpPr>
        <p:spPr>
          <a:xfrm>
            <a:off x="6844001" y="3312789"/>
            <a:ext cx="218946" cy="324090"/>
          </a:xfrm>
          <a:prstGeom prst="mathMultiply">
            <a:avLst/>
          </a:prstGeom>
          <a:solidFill>
            <a:schemeClr val="bg2"/>
          </a:solidFill>
          <a:ln w="12700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8" name="Multiplication Sign 27">
            <a:extLst>
              <a:ext uri="{FF2B5EF4-FFF2-40B4-BE49-F238E27FC236}">
                <a16:creationId xmlns:a16="http://schemas.microsoft.com/office/drawing/2014/main" id="{E1307A78-2548-5F6B-1BA0-336ED2E36688}"/>
              </a:ext>
            </a:extLst>
          </p:cNvPr>
          <p:cNvSpPr/>
          <p:nvPr/>
        </p:nvSpPr>
        <p:spPr>
          <a:xfrm>
            <a:off x="7499412" y="3218720"/>
            <a:ext cx="218946" cy="324090"/>
          </a:xfrm>
          <a:prstGeom prst="mathMultiply">
            <a:avLst/>
          </a:prstGeom>
          <a:solidFill>
            <a:schemeClr val="bg2"/>
          </a:solidFill>
          <a:ln w="12700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9" name="Multiplication Sign 28">
            <a:extLst>
              <a:ext uri="{FF2B5EF4-FFF2-40B4-BE49-F238E27FC236}">
                <a16:creationId xmlns:a16="http://schemas.microsoft.com/office/drawing/2014/main" id="{4349BBEB-D797-9FF4-DF69-68FEDB03BE74}"/>
              </a:ext>
            </a:extLst>
          </p:cNvPr>
          <p:cNvSpPr/>
          <p:nvPr/>
        </p:nvSpPr>
        <p:spPr>
          <a:xfrm>
            <a:off x="7374500" y="3721262"/>
            <a:ext cx="218946" cy="324090"/>
          </a:xfrm>
          <a:prstGeom prst="mathMultiply">
            <a:avLst/>
          </a:prstGeom>
          <a:solidFill>
            <a:schemeClr val="bg2"/>
          </a:solidFill>
          <a:ln w="12700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0" name="Multiplication Sign 29">
            <a:extLst>
              <a:ext uri="{FF2B5EF4-FFF2-40B4-BE49-F238E27FC236}">
                <a16:creationId xmlns:a16="http://schemas.microsoft.com/office/drawing/2014/main" id="{3DDF907C-F1FD-092A-FF69-30A16CF8FAC3}"/>
              </a:ext>
            </a:extLst>
          </p:cNvPr>
          <p:cNvSpPr/>
          <p:nvPr/>
        </p:nvSpPr>
        <p:spPr>
          <a:xfrm>
            <a:off x="5833642" y="3473758"/>
            <a:ext cx="218946" cy="324090"/>
          </a:xfrm>
          <a:prstGeom prst="mathMultiply">
            <a:avLst/>
          </a:prstGeom>
          <a:solidFill>
            <a:schemeClr val="bg2"/>
          </a:solidFill>
          <a:ln w="12700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1" name="Multiplication Sign 30">
            <a:extLst>
              <a:ext uri="{FF2B5EF4-FFF2-40B4-BE49-F238E27FC236}">
                <a16:creationId xmlns:a16="http://schemas.microsoft.com/office/drawing/2014/main" id="{7E491572-8BAE-2773-7757-64917839E6EB}"/>
              </a:ext>
            </a:extLst>
          </p:cNvPr>
          <p:cNvSpPr/>
          <p:nvPr/>
        </p:nvSpPr>
        <p:spPr>
          <a:xfrm>
            <a:off x="5614696" y="2574582"/>
            <a:ext cx="218946" cy="324090"/>
          </a:xfrm>
          <a:prstGeom prst="mathMultiply">
            <a:avLst/>
          </a:prstGeom>
          <a:solidFill>
            <a:schemeClr val="bg2"/>
          </a:solidFill>
          <a:ln w="12700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2" name="Multiplication Sign 31">
            <a:extLst>
              <a:ext uri="{FF2B5EF4-FFF2-40B4-BE49-F238E27FC236}">
                <a16:creationId xmlns:a16="http://schemas.microsoft.com/office/drawing/2014/main" id="{4709C7EB-C2D6-62C0-652A-22168BC70D14}"/>
              </a:ext>
            </a:extLst>
          </p:cNvPr>
          <p:cNvSpPr/>
          <p:nvPr/>
        </p:nvSpPr>
        <p:spPr>
          <a:xfrm>
            <a:off x="6545955" y="2097427"/>
            <a:ext cx="218946" cy="324090"/>
          </a:xfrm>
          <a:prstGeom prst="mathMultiply">
            <a:avLst/>
          </a:prstGeom>
          <a:solidFill>
            <a:schemeClr val="bg2"/>
          </a:solidFill>
          <a:ln w="12700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5" name="Multiplication Sign 34">
            <a:extLst>
              <a:ext uri="{FF2B5EF4-FFF2-40B4-BE49-F238E27FC236}">
                <a16:creationId xmlns:a16="http://schemas.microsoft.com/office/drawing/2014/main" id="{7D235E01-1728-514D-C2A0-C47BC59A8AE5}"/>
              </a:ext>
            </a:extLst>
          </p:cNvPr>
          <p:cNvSpPr/>
          <p:nvPr/>
        </p:nvSpPr>
        <p:spPr>
          <a:xfrm>
            <a:off x="7656565" y="2168411"/>
            <a:ext cx="218946" cy="324090"/>
          </a:xfrm>
          <a:prstGeom prst="mathMultiply">
            <a:avLst/>
          </a:prstGeom>
          <a:solidFill>
            <a:schemeClr val="bg2"/>
          </a:solidFill>
          <a:ln w="12700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4E4C0806-F260-25F9-D24D-4B6F0BF9FFCF}"/>
              </a:ext>
            </a:extLst>
          </p:cNvPr>
          <p:cNvSpPr/>
          <p:nvPr/>
        </p:nvSpPr>
        <p:spPr>
          <a:xfrm>
            <a:off x="10754172" y="3482671"/>
            <a:ext cx="219917" cy="196763"/>
          </a:xfrm>
          <a:prstGeom prst="ellipse">
            <a:avLst/>
          </a:prstGeom>
          <a:solidFill>
            <a:srgbClr val="FFFF00"/>
          </a:solidFill>
          <a:ln w="12700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B9B76CA3-2B1E-80ED-389C-8CDDB51FA6D9}"/>
              </a:ext>
            </a:extLst>
          </p:cNvPr>
          <p:cNvSpPr/>
          <p:nvPr/>
        </p:nvSpPr>
        <p:spPr>
          <a:xfrm>
            <a:off x="10126264" y="3930673"/>
            <a:ext cx="219917" cy="196763"/>
          </a:xfrm>
          <a:prstGeom prst="ellipse">
            <a:avLst/>
          </a:prstGeom>
          <a:solidFill>
            <a:srgbClr val="FFFF00"/>
          </a:solidFill>
          <a:ln w="12700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B902746D-3B91-3208-0E8E-A3AA2F1E7804}"/>
              </a:ext>
            </a:extLst>
          </p:cNvPr>
          <p:cNvSpPr/>
          <p:nvPr/>
        </p:nvSpPr>
        <p:spPr>
          <a:xfrm>
            <a:off x="9632405" y="3577327"/>
            <a:ext cx="219917" cy="196763"/>
          </a:xfrm>
          <a:prstGeom prst="ellipse">
            <a:avLst/>
          </a:prstGeom>
          <a:solidFill>
            <a:srgbClr val="FFFF00"/>
          </a:solidFill>
          <a:ln w="12700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1A3F8408-EB80-629B-208C-F0645E74847C}"/>
              </a:ext>
            </a:extLst>
          </p:cNvPr>
          <p:cNvSpPr/>
          <p:nvPr/>
        </p:nvSpPr>
        <p:spPr>
          <a:xfrm>
            <a:off x="9732720" y="4286592"/>
            <a:ext cx="219917" cy="196763"/>
          </a:xfrm>
          <a:prstGeom prst="ellipse">
            <a:avLst/>
          </a:prstGeom>
          <a:solidFill>
            <a:srgbClr val="FFFF00"/>
          </a:solidFill>
          <a:ln w="12700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35D41398-9BC5-0195-8641-40E4AFDF8AA4}"/>
              </a:ext>
            </a:extLst>
          </p:cNvPr>
          <p:cNvSpPr/>
          <p:nvPr/>
        </p:nvSpPr>
        <p:spPr>
          <a:xfrm>
            <a:off x="10658694" y="3877982"/>
            <a:ext cx="219917" cy="196763"/>
          </a:xfrm>
          <a:prstGeom prst="ellipse">
            <a:avLst/>
          </a:prstGeom>
          <a:solidFill>
            <a:srgbClr val="FFFF00"/>
          </a:solidFill>
          <a:ln w="12700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41" name="Multiplication Sign 40">
            <a:extLst>
              <a:ext uri="{FF2B5EF4-FFF2-40B4-BE49-F238E27FC236}">
                <a16:creationId xmlns:a16="http://schemas.microsoft.com/office/drawing/2014/main" id="{E0CB7CEC-9C94-44DE-F2A7-FDFEADB0BE5B}"/>
              </a:ext>
            </a:extLst>
          </p:cNvPr>
          <p:cNvSpPr/>
          <p:nvPr/>
        </p:nvSpPr>
        <p:spPr>
          <a:xfrm>
            <a:off x="9848093" y="2527718"/>
            <a:ext cx="218946" cy="324090"/>
          </a:xfrm>
          <a:prstGeom prst="mathMultiply">
            <a:avLst/>
          </a:prstGeom>
          <a:solidFill>
            <a:schemeClr val="bg2"/>
          </a:solidFill>
          <a:ln w="12700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42" name="Multiplication Sign 41">
            <a:extLst>
              <a:ext uri="{FF2B5EF4-FFF2-40B4-BE49-F238E27FC236}">
                <a16:creationId xmlns:a16="http://schemas.microsoft.com/office/drawing/2014/main" id="{27F3EFE1-C3F4-B790-EF25-31BB07DB380D}"/>
              </a:ext>
            </a:extLst>
          </p:cNvPr>
          <p:cNvSpPr/>
          <p:nvPr/>
        </p:nvSpPr>
        <p:spPr>
          <a:xfrm>
            <a:off x="10248803" y="2006032"/>
            <a:ext cx="218946" cy="324090"/>
          </a:xfrm>
          <a:prstGeom prst="mathMultiply">
            <a:avLst/>
          </a:prstGeom>
          <a:solidFill>
            <a:schemeClr val="bg2"/>
          </a:solidFill>
          <a:ln w="12700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43" name="Multiplication Sign 42">
            <a:extLst>
              <a:ext uri="{FF2B5EF4-FFF2-40B4-BE49-F238E27FC236}">
                <a16:creationId xmlns:a16="http://schemas.microsoft.com/office/drawing/2014/main" id="{FA95E8DC-1DB3-AF24-B665-5811E9B21884}"/>
              </a:ext>
            </a:extLst>
          </p:cNvPr>
          <p:cNvSpPr/>
          <p:nvPr/>
        </p:nvSpPr>
        <p:spPr>
          <a:xfrm>
            <a:off x="10904214" y="1911963"/>
            <a:ext cx="218946" cy="324090"/>
          </a:xfrm>
          <a:prstGeom prst="mathMultiply">
            <a:avLst/>
          </a:prstGeom>
          <a:solidFill>
            <a:schemeClr val="bg2"/>
          </a:solidFill>
          <a:ln w="12700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44" name="Multiplication Sign 43">
            <a:extLst>
              <a:ext uri="{FF2B5EF4-FFF2-40B4-BE49-F238E27FC236}">
                <a16:creationId xmlns:a16="http://schemas.microsoft.com/office/drawing/2014/main" id="{9349AFD0-E5A1-1F25-13DC-B9D5494FE0CC}"/>
              </a:ext>
            </a:extLst>
          </p:cNvPr>
          <p:cNvSpPr/>
          <p:nvPr/>
        </p:nvSpPr>
        <p:spPr>
          <a:xfrm>
            <a:off x="10779302" y="2414505"/>
            <a:ext cx="218946" cy="324090"/>
          </a:xfrm>
          <a:prstGeom prst="mathMultiply">
            <a:avLst/>
          </a:prstGeom>
          <a:solidFill>
            <a:schemeClr val="bg2"/>
          </a:solidFill>
          <a:ln w="12700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45" name="Multiplication Sign 44">
            <a:extLst>
              <a:ext uri="{FF2B5EF4-FFF2-40B4-BE49-F238E27FC236}">
                <a16:creationId xmlns:a16="http://schemas.microsoft.com/office/drawing/2014/main" id="{DA631055-D39C-A610-022C-9695E6B00AA2}"/>
              </a:ext>
            </a:extLst>
          </p:cNvPr>
          <p:cNvSpPr/>
          <p:nvPr/>
        </p:nvSpPr>
        <p:spPr>
          <a:xfrm>
            <a:off x="9238444" y="2167001"/>
            <a:ext cx="218946" cy="324090"/>
          </a:xfrm>
          <a:prstGeom prst="mathMultiply">
            <a:avLst/>
          </a:prstGeom>
          <a:solidFill>
            <a:schemeClr val="bg2"/>
          </a:solidFill>
          <a:ln w="12700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46" name="Multiplication Sign 45">
            <a:extLst>
              <a:ext uri="{FF2B5EF4-FFF2-40B4-BE49-F238E27FC236}">
                <a16:creationId xmlns:a16="http://schemas.microsoft.com/office/drawing/2014/main" id="{E738836B-0B5E-47F5-5E78-91723C5E553F}"/>
              </a:ext>
            </a:extLst>
          </p:cNvPr>
          <p:cNvSpPr/>
          <p:nvPr/>
        </p:nvSpPr>
        <p:spPr>
          <a:xfrm>
            <a:off x="9096260" y="1716517"/>
            <a:ext cx="218946" cy="324090"/>
          </a:xfrm>
          <a:prstGeom prst="mathMultiply">
            <a:avLst/>
          </a:prstGeom>
          <a:solidFill>
            <a:schemeClr val="bg2"/>
          </a:solidFill>
          <a:ln w="12700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47" name="Multiplication Sign 46">
            <a:extLst>
              <a:ext uri="{FF2B5EF4-FFF2-40B4-BE49-F238E27FC236}">
                <a16:creationId xmlns:a16="http://schemas.microsoft.com/office/drawing/2014/main" id="{D474B76E-CD5B-0F39-7F9F-64FD3DD9F04E}"/>
              </a:ext>
            </a:extLst>
          </p:cNvPr>
          <p:cNvSpPr/>
          <p:nvPr/>
        </p:nvSpPr>
        <p:spPr>
          <a:xfrm>
            <a:off x="9767966" y="1312036"/>
            <a:ext cx="218946" cy="324090"/>
          </a:xfrm>
          <a:prstGeom prst="mathMultiply">
            <a:avLst/>
          </a:prstGeom>
          <a:solidFill>
            <a:schemeClr val="bg2"/>
          </a:solidFill>
          <a:ln w="12700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48" name="Multiplication Sign 47">
            <a:extLst>
              <a:ext uri="{FF2B5EF4-FFF2-40B4-BE49-F238E27FC236}">
                <a16:creationId xmlns:a16="http://schemas.microsoft.com/office/drawing/2014/main" id="{824A972E-88C7-53A1-B77F-CCC4998F50FA}"/>
              </a:ext>
            </a:extLst>
          </p:cNvPr>
          <p:cNvSpPr/>
          <p:nvPr/>
        </p:nvSpPr>
        <p:spPr>
          <a:xfrm>
            <a:off x="10560356" y="1154357"/>
            <a:ext cx="218946" cy="324090"/>
          </a:xfrm>
          <a:prstGeom prst="mathMultiply">
            <a:avLst/>
          </a:prstGeom>
          <a:solidFill>
            <a:schemeClr val="bg2"/>
          </a:solidFill>
          <a:ln w="12700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49" name="Parallelogram 48">
            <a:extLst>
              <a:ext uri="{FF2B5EF4-FFF2-40B4-BE49-F238E27FC236}">
                <a16:creationId xmlns:a16="http://schemas.microsoft.com/office/drawing/2014/main" id="{BD422DFF-3B71-8287-AB27-16CDA23FD7B2}"/>
              </a:ext>
            </a:extLst>
          </p:cNvPr>
          <p:cNvSpPr/>
          <p:nvPr/>
        </p:nvSpPr>
        <p:spPr>
          <a:xfrm>
            <a:off x="8395496" y="2900692"/>
            <a:ext cx="3547154" cy="470883"/>
          </a:xfrm>
          <a:prstGeom prst="parallelogram">
            <a:avLst>
              <a:gd name="adj" fmla="val 142988"/>
            </a:avLst>
          </a:prstGeom>
          <a:solidFill>
            <a:schemeClr val="tx2">
              <a:lumMod val="20000"/>
              <a:lumOff val="80000"/>
            </a:schemeClr>
          </a:solidFill>
          <a:ln w="12700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1A95CFC-B2C7-B4E5-6CA1-E6920954C779}"/>
              </a:ext>
            </a:extLst>
          </p:cNvPr>
          <p:cNvSpPr txBox="1"/>
          <p:nvPr/>
        </p:nvSpPr>
        <p:spPr>
          <a:xfrm>
            <a:off x="1110197" y="4999415"/>
            <a:ext cx="3406766" cy="338554"/>
          </a:xfrm>
          <a:prstGeom prst="rect">
            <a:avLst/>
          </a:prstGeom>
        </p:spPr>
        <p:txBody>
          <a:bodyPr vert="horz" wrap="none" lIns="91440" tIns="45720" rIns="91440" bIns="45720" rtlCol="0">
            <a:spAutoFit/>
          </a:bodyPr>
          <a:lstStyle/>
          <a:p>
            <a:pPr algn="l">
              <a:spcBef>
                <a:spcPct val="20000"/>
              </a:spcBef>
              <a:buClr>
                <a:srgbClr val="6D6E71"/>
              </a:buClr>
            </a:pPr>
            <a:r>
              <a:rPr lang="en-US" sz="1600" dirty="0">
                <a:solidFill>
                  <a:schemeClr val="bg1"/>
                </a:solidFill>
              </a:rPr>
              <a:t>How do you find the model to predict  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A7CFEA1D-C2F9-7F3E-801A-B9308A421072}"/>
              </a:ext>
            </a:extLst>
          </p:cNvPr>
          <p:cNvCxnSpPr/>
          <p:nvPr/>
        </p:nvCxnSpPr>
        <p:spPr>
          <a:xfrm flipV="1">
            <a:off x="1354238" y="2574582"/>
            <a:ext cx="2407518" cy="1356091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Multiplication Sign 52">
            <a:extLst>
              <a:ext uri="{FF2B5EF4-FFF2-40B4-BE49-F238E27FC236}">
                <a16:creationId xmlns:a16="http://schemas.microsoft.com/office/drawing/2014/main" id="{38F0E0B8-F207-765D-8E8C-E1B2622349B8}"/>
              </a:ext>
            </a:extLst>
          </p:cNvPr>
          <p:cNvSpPr/>
          <p:nvPr/>
        </p:nvSpPr>
        <p:spPr>
          <a:xfrm>
            <a:off x="2704107" y="2889629"/>
            <a:ext cx="218946" cy="324090"/>
          </a:xfrm>
          <a:prstGeom prst="mathMultiply">
            <a:avLst/>
          </a:prstGeom>
          <a:solidFill>
            <a:schemeClr val="bg2"/>
          </a:solidFill>
          <a:ln w="12700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F404F7FB-A771-DE10-B784-BB5E1B20E3A3}"/>
              </a:ext>
            </a:extLst>
          </p:cNvPr>
          <p:cNvSpPr/>
          <p:nvPr/>
        </p:nvSpPr>
        <p:spPr>
          <a:xfrm>
            <a:off x="1984101" y="3460835"/>
            <a:ext cx="219917" cy="196763"/>
          </a:xfrm>
          <a:prstGeom prst="ellipse">
            <a:avLst/>
          </a:prstGeom>
          <a:solidFill>
            <a:srgbClr val="FFFF00"/>
          </a:solidFill>
          <a:ln w="12700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E11068C2-7C85-3E80-24B1-A69B72EC6457}"/>
              </a:ext>
            </a:extLst>
          </p:cNvPr>
          <p:cNvSpPr/>
          <p:nvPr/>
        </p:nvSpPr>
        <p:spPr>
          <a:xfrm>
            <a:off x="2002402" y="2929684"/>
            <a:ext cx="219917" cy="196763"/>
          </a:xfrm>
          <a:prstGeom prst="ellipse">
            <a:avLst/>
          </a:prstGeom>
          <a:solidFill>
            <a:srgbClr val="FFFF00"/>
          </a:solidFill>
          <a:ln w="12700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5617D4AF-C07C-A754-1BC6-3572F52E467C}"/>
              </a:ext>
            </a:extLst>
          </p:cNvPr>
          <p:cNvSpPr txBox="1"/>
          <p:nvPr/>
        </p:nvSpPr>
        <p:spPr>
          <a:xfrm>
            <a:off x="5943115" y="4960095"/>
            <a:ext cx="2166875" cy="338554"/>
          </a:xfrm>
          <a:prstGeom prst="rect">
            <a:avLst/>
          </a:prstGeom>
        </p:spPr>
        <p:txBody>
          <a:bodyPr vert="horz" wrap="none" lIns="91440" tIns="45720" rIns="91440" bIns="45720" rtlCol="0">
            <a:spAutoFit/>
          </a:bodyPr>
          <a:lstStyle/>
          <a:p>
            <a:pPr algn="l">
              <a:spcBef>
                <a:spcPct val="20000"/>
              </a:spcBef>
              <a:buClr>
                <a:srgbClr val="6D6E71"/>
              </a:buClr>
            </a:pPr>
            <a:r>
              <a:rPr lang="en-US" sz="1600" dirty="0">
                <a:solidFill>
                  <a:schemeClr val="bg1"/>
                </a:solidFill>
              </a:rPr>
              <a:t>Consider this data set  ?</a:t>
            </a: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FFAA2FBC-166F-DEED-6DF1-BBDDEFB7BE47}"/>
              </a:ext>
            </a:extLst>
          </p:cNvPr>
          <p:cNvCxnSpPr/>
          <p:nvPr/>
        </p:nvCxnSpPr>
        <p:spPr>
          <a:xfrm flipV="1">
            <a:off x="5570203" y="2438432"/>
            <a:ext cx="2407518" cy="1356091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6002903F-DA30-27B2-4343-A5ECC4A9C174}"/>
              </a:ext>
            </a:extLst>
          </p:cNvPr>
          <p:cNvSpPr txBox="1"/>
          <p:nvPr/>
        </p:nvSpPr>
        <p:spPr>
          <a:xfrm>
            <a:off x="9267074" y="4989762"/>
            <a:ext cx="1856086" cy="338554"/>
          </a:xfrm>
          <a:prstGeom prst="rect">
            <a:avLst/>
          </a:prstGeom>
        </p:spPr>
        <p:txBody>
          <a:bodyPr vert="horz" wrap="none" lIns="91440" tIns="45720" rIns="91440" bIns="45720" rtlCol="0">
            <a:spAutoFit/>
          </a:bodyPr>
          <a:lstStyle/>
          <a:p>
            <a:pPr algn="l">
              <a:spcBef>
                <a:spcPct val="20000"/>
              </a:spcBef>
              <a:buClr>
                <a:srgbClr val="6D6E71"/>
              </a:buClr>
            </a:pPr>
            <a:r>
              <a:rPr lang="en-US" sz="1600" dirty="0">
                <a:solidFill>
                  <a:schemeClr val="bg1"/>
                </a:solidFill>
              </a:rPr>
              <a:t>What did we learn ?</a:t>
            </a:r>
          </a:p>
        </p:txBody>
      </p:sp>
      <p:sp>
        <p:nvSpPr>
          <p:cNvPr id="59" name="Text Placeholder 1">
            <a:extLst>
              <a:ext uri="{FF2B5EF4-FFF2-40B4-BE49-F238E27FC236}">
                <a16:creationId xmlns:a16="http://schemas.microsoft.com/office/drawing/2014/main" id="{2917674E-769C-8CFB-89C3-ACE59841C797}"/>
              </a:ext>
            </a:extLst>
          </p:cNvPr>
          <p:cNvSpPr txBox="1">
            <a:spLocks/>
          </p:cNvSpPr>
          <p:nvPr/>
        </p:nvSpPr>
        <p:spPr>
          <a:xfrm>
            <a:off x="225703" y="5781914"/>
            <a:ext cx="11864050" cy="1215690"/>
          </a:xfrm>
          <a:prstGeom prst="rect">
            <a:avLst/>
          </a:prstGeom>
        </p:spPr>
        <p:txBody>
          <a:bodyPr vert="horz" lIns="0" tIns="45720" rIns="91440" bIns="45720" rtlCol="0">
            <a:normAutofit fontScale="62500" lnSpcReduction="20000"/>
          </a:bodyPr>
          <a:lstStyle>
            <a:lvl1pPr marL="0" indent="0" algn="l" defTabSz="609585" rtl="0" eaLnBrk="1" latinLnBrk="0" hangingPunct="1">
              <a:spcBef>
                <a:spcPct val="20000"/>
              </a:spcBef>
              <a:buClr>
                <a:schemeClr val="accent1"/>
              </a:buClr>
              <a:buFontTx/>
              <a:buNone/>
              <a:defRPr sz="7200" kern="120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304792" indent="0" algn="l" defTabSz="609585" rtl="0" eaLnBrk="1" latinLnBrk="0" hangingPunct="1">
              <a:spcBef>
                <a:spcPct val="20000"/>
              </a:spcBef>
              <a:buClr>
                <a:schemeClr val="accent1"/>
              </a:buClr>
              <a:buFontTx/>
              <a:buNone/>
              <a:defRPr sz="1867" kern="1200">
                <a:solidFill>
                  <a:schemeClr val="tx2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535504" indent="0" algn="l" defTabSz="609585" rtl="0" eaLnBrk="1" latinLnBrk="0" hangingPunct="1">
              <a:spcBef>
                <a:spcPct val="20000"/>
              </a:spcBef>
              <a:buClr>
                <a:schemeClr val="accent1"/>
              </a:buClr>
              <a:buFontTx/>
              <a:buNone/>
              <a:defRPr sz="1467" kern="1200">
                <a:solidFill>
                  <a:schemeClr val="tx2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764098" indent="0" algn="l" defTabSz="609585" rtl="0" eaLnBrk="1" latinLnBrk="0" hangingPunct="1">
              <a:spcBef>
                <a:spcPct val="20000"/>
              </a:spcBef>
              <a:buClr>
                <a:schemeClr val="accent1"/>
              </a:buClr>
              <a:buFontTx/>
              <a:buNone/>
              <a:defRPr sz="1400" kern="1200">
                <a:solidFill>
                  <a:schemeClr val="tx2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988458" indent="0" algn="l" defTabSz="609585" rtl="0" eaLnBrk="1" latinLnBrk="0" hangingPunct="1">
              <a:spcBef>
                <a:spcPct val="20000"/>
              </a:spcBef>
              <a:buClr>
                <a:schemeClr val="accent1"/>
              </a:buClr>
              <a:buFontTx/>
              <a:buNone/>
              <a:defRPr sz="1333" kern="1200">
                <a:solidFill>
                  <a:schemeClr val="tx2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We can find patterns in </a:t>
            </a:r>
            <a:r>
              <a:rPr lang="en-US" u="sng" dirty="0"/>
              <a:t>multi</a:t>
            </a:r>
            <a:r>
              <a:rPr lang="en-US" dirty="0">
                <a:solidFill>
                  <a:schemeClr val="accent1"/>
                </a:solidFill>
              </a:rPr>
              <a:t>dimensional</a:t>
            </a:r>
            <a:r>
              <a:rPr lang="en-US" dirty="0"/>
              <a:t> space  </a:t>
            </a:r>
          </a:p>
        </p:txBody>
      </p:sp>
    </p:spTree>
    <p:extLst>
      <p:ext uri="{BB962C8B-B14F-4D97-AF65-F5344CB8AC3E}">
        <p14:creationId xmlns:p14="http://schemas.microsoft.com/office/powerpoint/2010/main" val="2682324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/>
      <p:bldP spid="56" grpId="0"/>
      <p:bldP spid="5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F097857-FC18-8243-FCB0-B832E44D83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“dimension”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DA730E-B1E3-F38A-2407-99A098450D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877" y="1267424"/>
            <a:ext cx="11173289" cy="966490"/>
          </a:xfrm>
        </p:spPr>
        <p:txBody>
          <a:bodyPr/>
          <a:lstStyle/>
          <a:p>
            <a:r>
              <a:rPr lang="en-US" dirty="0"/>
              <a:t>So what is a dimension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36E05D7-2545-21B3-5426-799CC128F6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5659911"/>
              </p:ext>
            </p:extLst>
          </p:nvPr>
        </p:nvGraphicFramePr>
        <p:xfrm>
          <a:off x="538866" y="2514600"/>
          <a:ext cx="1776071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76071">
                  <a:extLst>
                    <a:ext uri="{9D8B030D-6E8A-4147-A177-3AD203B41FA5}">
                      <a16:colId xmlns:a16="http://schemas.microsoft.com/office/drawing/2014/main" val="3689888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69501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Manish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68236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Joe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9863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Prakash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5532902"/>
                  </a:ext>
                </a:extLst>
              </a:tr>
            </a:tbl>
          </a:graphicData>
        </a:graphic>
      </p:graphicFrame>
      <p:sp>
        <p:nvSpPr>
          <p:cNvPr id="6" name="Right Brace 5">
            <a:extLst>
              <a:ext uri="{FF2B5EF4-FFF2-40B4-BE49-F238E27FC236}">
                <a16:creationId xmlns:a16="http://schemas.microsoft.com/office/drawing/2014/main" id="{ECD1DF33-F5E5-EBC5-8910-B5DA8C1BBEF4}"/>
              </a:ext>
            </a:extLst>
          </p:cNvPr>
          <p:cNvSpPr/>
          <p:nvPr/>
        </p:nvSpPr>
        <p:spPr>
          <a:xfrm>
            <a:off x="2500132" y="3013760"/>
            <a:ext cx="217347" cy="1390926"/>
          </a:xfrm>
          <a:prstGeom prst="rightBrace">
            <a:avLst/>
          </a:prstGeom>
          <a:ln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B78453-C162-816B-1169-23CCF350E33D}"/>
              </a:ext>
            </a:extLst>
          </p:cNvPr>
          <p:cNvSpPr txBox="1"/>
          <p:nvPr/>
        </p:nvSpPr>
        <p:spPr>
          <a:xfrm>
            <a:off x="2774710" y="2711812"/>
            <a:ext cx="1041722" cy="1865126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/>
          <a:p>
            <a:pPr algn="ctr">
              <a:spcBef>
                <a:spcPct val="20000"/>
              </a:spcBef>
              <a:buClr>
                <a:srgbClr val="6D6E71"/>
              </a:buClr>
            </a:pPr>
            <a:r>
              <a:rPr lang="en-US" sz="1600" dirty="0">
                <a:solidFill>
                  <a:schemeClr val="tx2"/>
                </a:solidFill>
              </a:rPr>
              <a:t>Is there anything common ?</a:t>
            </a:r>
          </a:p>
          <a:p>
            <a:pPr algn="ctr">
              <a:spcBef>
                <a:spcPct val="20000"/>
              </a:spcBef>
              <a:buClr>
                <a:srgbClr val="6D6E71"/>
              </a:buClr>
            </a:pPr>
            <a:r>
              <a:rPr lang="en-US" sz="1600" dirty="0">
                <a:solidFill>
                  <a:schemeClr val="tx2"/>
                </a:solidFill>
              </a:rPr>
              <a:t>Can you find any pattern 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1A0DE0-4DB1-8FDA-783C-719342CD3542}"/>
              </a:ext>
            </a:extLst>
          </p:cNvPr>
          <p:cNvSpPr txBox="1"/>
          <p:nvPr/>
        </p:nvSpPr>
        <p:spPr>
          <a:xfrm>
            <a:off x="606003" y="4444678"/>
            <a:ext cx="1678665" cy="338554"/>
          </a:xfrm>
          <a:prstGeom prst="rect">
            <a:avLst/>
          </a:prstGeom>
        </p:spPr>
        <p:txBody>
          <a:bodyPr vert="horz" wrap="none" lIns="91440" tIns="45720" rIns="91440" bIns="45720" rtlCol="0">
            <a:spAutoFit/>
          </a:bodyPr>
          <a:lstStyle/>
          <a:p>
            <a:pPr algn="l">
              <a:spcBef>
                <a:spcPct val="20000"/>
              </a:spcBef>
              <a:buClr>
                <a:srgbClr val="6D6E71"/>
              </a:buClr>
            </a:pPr>
            <a:r>
              <a:rPr lang="en-US" sz="1600" b="1" dirty="0">
                <a:solidFill>
                  <a:schemeClr val="tx2"/>
                </a:solidFill>
              </a:rPr>
              <a:t>Single dimension 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418FD397-9849-7829-CCCA-6868EC694B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7565420"/>
              </p:ext>
            </p:extLst>
          </p:nvPr>
        </p:nvGraphicFramePr>
        <p:xfrm>
          <a:off x="4319929" y="2501581"/>
          <a:ext cx="1941975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747">
                  <a:extLst>
                    <a:ext uri="{9D8B030D-6E8A-4147-A177-3AD203B41FA5}">
                      <a16:colId xmlns:a16="http://schemas.microsoft.com/office/drawing/2014/main" val="368988861"/>
                    </a:ext>
                  </a:extLst>
                </a:gridCol>
                <a:gridCol w="695228">
                  <a:extLst>
                    <a:ext uri="{9D8B030D-6E8A-4147-A177-3AD203B41FA5}">
                      <a16:colId xmlns:a16="http://schemas.microsoft.com/office/drawing/2014/main" val="18690805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69501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Manish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68236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Joe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9863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Prakash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5532902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2393D417-F32C-4D2E-4280-7FE90D2EA217}"/>
              </a:ext>
            </a:extLst>
          </p:cNvPr>
          <p:cNvSpPr txBox="1"/>
          <p:nvPr/>
        </p:nvSpPr>
        <p:spPr>
          <a:xfrm>
            <a:off x="4602578" y="4454809"/>
            <a:ext cx="1526636" cy="338554"/>
          </a:xfrm>
          <a:prstGeom prst="rect">
            <a:avLst/>
          </a:prstGeom>
        </p:spPr>
        <p:txBody>
          <a:bodyPr vert="horz" wrap="none" lIns="91440" tIns="45720" rIns="91440" bIns="45720" rtlCol="0">
            <a:spAutoFit/>
          </a:bodyPr>
          <a:lstStyle/>
          <a:p>
            <a:pPr algn="l">
              <a:spcBef>
                <a:spcPct val="20000"/>
              </a:spcBef>
              <a:buClr>
                <a:srgbClr val="6D6E71"/>
              </a:buClr>
            </a:pPr>
            <a:r>
              <a:rPr lang="en-US" sz="1600" b="1" dirty="0">
                <a:solidFill>
                  <a:schemeClr val="tx2"/>
                </a:solidFill>
              </a:rPr>
              <a:t>Two dimension </a:t>
            </a:r>
          </a:p>
        </p:txBody>
      </p:sp>
      <p:sp>
        <p:nvSpPr>
          <p:cNvPr id="13" name="Right Brace 12">
            <a:extLst>
              <a:ext uri="{FF2B5EF4-FFF2-40B4-BE49-F238E27FC236}">
                <a16:creationId xmlns:a16="http://schemas.microsoft.com/office/drawing/2014/main" id="{0B33A664-1C93-D536-0028-EC9E8B2DA50F}"/>
              </a:ext>
            </a:extLst>
          </p:cNvPr>
          <p:cNvSpPr/>
          <p:nvPr/>
        </p:nvSpPr>
        <p:spPr>
          <a:xfrm>
            <a:off x="6399190" y="2952474"/>
            <a:ext cx="217347" cy="1390926"/>
          </a:xfrm>
          <a:prstGeom prst="rightBrace">
            <a:avLst/>
          </a:prstGeom>
          <a:ln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FCE1E4F-FD4C-1735-1D3C-FC23A155480C}"/>
              </a:ext>
            </a:extLst>
          </p:cNvPr>
          <p:cNvSpPr txBox="1"/>
          <p:nvPr/>
        </p:nvSpPr>
        <p:spPr>
          <a:xfrm>
            <a:off x="6616537" y="3105766"/>
            <a:ext cx="1041722" cy="1077218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/>
          <a:p>
            <a:pPr algn="ctr">
              <a:spcBef>
                <a:spcPct val="20000"/>
              </a:spcBef>
              <a:buClr>
                <a:srgbClr val="6D6E71"/>
              </a:buClr>
            </a:pPr>
            <a:r>
              <a:rPr lang="en-US" sz="1600" dirty="0">
                <a:solidFill>
                  <a:schemeClr val="tx2"/>
                </a:solidFill>
              </a:rPr>
              <a:t>Is there anything common ?</a:t>
            </a:r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882344E6-4752-E23A-6FF5-41E7D039CB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9617004"/>
              </p:ext>
            </p:extLst>
          </p:nvPr>
        </p:nvGraphicFramePr>
        <p:xfrm>
          <a:off x="7875606" y="2402265"/>
          <a:ext cx="2784677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6465">
                  <a:extLst>
                    <a:ext uri="{9D8B030D-6E8A-4147-A177-3AD203B41FA5}">
                      <a16:colId xmlns:a16="http://schemas.microsoft.com/office/drawing/2014/main" val="368988861"/>
                    </a:ext>
                  </a:extLst>
                </a:gridCol>
                <a:gridCol w="734106">
                  <a:extLst>
                    <a:ext uri="{9D8B030D-6E8A-4147-A177-3AD203B41FA5}">
                      <a16:colId xmlns:a16="http://schemas.microsoft.com/office/drawing/2014/main" val="1869080566"/>
                    </a:ext>
                  </a:extLst>
                </a:gridCol>
                <a:gridCol w="734106">
                  <a:extLst>
                    <a:ext uri="{9D8B030D-6E8A-4147-A177-3AD203B41FA5}">
                      <a16:colId xmlns:a16="http://schemas.microsoft.com/office/drawing/2014/main" val="7137401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M/F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69501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Manish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68236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Joe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9863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Prakash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5532902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9EBD23CF-1710-7F03-2079-466C044E724A}"/>
              </a:ext>
            </a:extLst>
          </p:cNvPr>
          <p:cNvSpPr txBox="1"/>
          <p:nvPr/>
        </p:nvSpPr>
        <p:spPr>
          <a:xfrm>
            <a:off x="8389428" y="4529114"/>
            <a:ext cx="1658724" cy="338554"/>
          </a:xfrm>
          <a:prstGeom prst="rect">
            <a:avLst/>
          </a:prstGeom>
        </p:spPr>
        <p:txBody>
          <a:bodyPr vert="horz" wrap="none" lIns="91440" tIns="45720" rIns="91440" bIns="45720" rtlCol="0">
            <a:spAutoFit/>
          </a:bodyPr>
          <a:lstStyle/>
          <a:p>
            <a:pPr algn="l">
              <a:spcBef>
                <a:spcPct val="20000"/>
              </a:spcBef>
              <a:buClr>
                <a:srgbClr val="6D6E71"/>
              </a:buClr>
            </a:pPr>
            <a:r>
              <a:rPr lang="en-US" sz="1600" b="1" dirty="0">
                <a:solidFill>
                  <a:schemeClr val="tx2"/>
                </a:solidFill>
              </a:rPr>
              <a:t>Three dimension </a:t>
            </a:r>
          </a:p>
        </p:txBody>
      </p:sp>
      <p:sp>
        <p:nvSpPr>
          <p:cNvPr id="21" name="Right Brace 20">
            <a:extLst>
              <a:ext uri="{FF2B5EF4-FFF2-40B4-BE49-F238E27FC236}">
                <a16:creationId xmlns:a16="http://schemas.microsoft.com/office/drawing/2014/main" id="{B6C50705-397F-E410-11FE-E5EEEC2839A3}"/>
              </a:ext>
            </a:extLst>
          </p:cNvPr>
          <p:cNvSpPr/>
          <p:nvPr/>
        </p:nvSpPr>
        <p:spPr>
          <a:xfrm>
            <a:off x="10802107" y="2840139"/>
            <a:ext cx="217347" cy="1390926"/>
          </a:xfrm>
          <a:prstGeom prst="rightBrace">
            <a:avLst/>
          </a:prstGeom>
          <a:ln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7FA2469-E4D4-47F8-8706-7FE1106550B3}"/>
              </a:ext>
            </a:extLst>
          </p:cNvPr>
          <p:cNvSpPr txBox="1"/>
          <p:nvPr/>
        </p:nvSpPr>
        <p:spPr>
          <a:xfrm>
            <a:off x="11096305" y="3170614"/>
            <a:ext cx="1041722" cy="1077218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/>
          <a:p>
            <a:pPr algn="ctr">
              <a:spcBef>
                <a:spcPct val="20000"/>
              </a:spcBef>
              <a:buClr>
                <a:srgbClr val="6D6E71"/>
              </a:buClr>
            </a:pPr>
            <a:r>
              <a:rPr lang="en-US" sz="1600" dirty="0">
                <a:solidFill>
                  <a:schemeClr val="tx2"/>
                </a:solidFill>
              </a:rPr>
              <a:t>Is there anything common ?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BC5B793-0EC3-F801-CFEF-B565A0A3216F}"/>
              </a:ext>
            </a:extLst>
          </p:cNvPr>
          <p:cNvSpPr/>
          <p:nvPr/>
        </p:nvSpPr>
        <p:spPr>
          <a:xfrm>
            <a:off x="329634" y="5513638"/>
            <a:ext cx="11599160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While higher # of dimensions improves the predictability order of complexitiy to detect (dis)similarity has to considered</a:t>
            </a:r>
          </a:p>
        </p:txBody>
      </p:sp>
    </p:spTree>
    <p:extLst>
      <p:ext uri="{BB962C8B-B14F-4D97-AF65-F5344CB8AC3E}">
        <p14:creationId xmlns:p14="http://schemas.microsoft.com/office/powerpoint/2010/main" val="2390121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2" grpId="0"/>
      <p:bldP spid="13" grpId="0" animBg="1"/>
      <p:bldP spid="14" grpId="0"/>
      <p:bldP spid="20" grpId="0"/>
      <p:bldP spid="21" grpId="0" animBg="1"/>
      <p:bldP spid="22" grpId="0"/>
      <p:bldP spid="2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8D19EAF7-EE21-BCA6-945D-1AA2AA3D449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0" y="370390"/>
            <a:ext cx="12002947" cy="6273478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Algorithms can do a good job but as the number of dimensions increases it is difficult to converge to a algorithmic model </a:t>
            </a:r>
          </a:p>
        </p:txBody>
      </p:sp>
    </p:spTree>
    <p:extLst>
      <p:ext uri="{BB962C8B-B14F-4D97-AF65-F5344CB8AC3E}">
        <p14:creationId xmlns:p14="http://schemas.microsoft.com/office/powerpoint/2010/main" val="13407246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71A3FB-9989-A658-DB26-7048064FAB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3E94A53-7053-9F9E-17EC-562A0790463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37549" y="609031"/>
            <a:ext cx="10498238" cy="3615730"/>
          </a:xfrm>
        </p:spPr>
        <p:txBody>
          <a:bodyPr>
            <a:normAutofit fontScale="92500" lnSpcReduction="20000"/>
          </a:bodyPr>
          <a:lstStyle/>
          <a:p>
            <a:pPr algn="ctr"/>
            <a:r>
              <a:rPr lang="en-US" dirty="0"/>
              <a:t>Example</a:t>
            </a:r>
          </a:p>
          <a:p>
            <a:pPr algn="ctr"/>
            <a:r>
              <a:rPr lang="en-US" dirty="0"/>
              <a:t>Can we define an algorithm to detect faces, objects in image ?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F963C6-B3B7-9169-8370-354656A630F1}"/>
              </a:ext>
            </a:extLst>
          </p:cNvPr>
          <p:cNvSpPr txBox="1"/>
          <p:nvPr/>
        </p:nvSpPr>
        <p:spPr>
          <a:xfrm>
            <a:off x="4876205" y="5910056"/>
            <a:ext cx="2063257" cy="523220"/>
          </a:xfrm>
          <a:prstGeom prst="rect">
            <a:avLst/>
          </a:prstGeom>
        </p:spPr>
        <p:txBody>
          <a:bodyPr vert="horz" wrap="none" lIns="91440" tIns="45720" rIns="91440" bIns="45720" rtlCol="0">
            <a:spAutoFit/>
          </a:bodyPr>
          <a:lstStyle/>
          <a:p>
            <a:pPr algn="l">
              <a:spcBef>
                <a:spcPct val="20000"/>
              </a:spcBef>
              <a:buClr>
                <a:srgbClr val="6D6E71"/>
              </a:buClr>
            </a:pPr>
            <a:r>
              <a:rPr lang="en-US" sz="2800" dirty="0">
                <a:solidFill>
                  <a:schemeClr val="bg1"/>
                </a:solidFill>
                <a:highlight>
                  <a:srgbClr val="808000"/>
                </a:highlight>
              </a:rPr>
              <a:t>Ping on chat 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8E8E1F6-35A7-A7B5-97E8-B995E8E8798A}"/>
              </a:ext>
            </a:extLst>
          </p:cNvPr>
          <p:cNvSpPr txBox="1">
            <a:spLocks/>
          </p:cNvSpPr>
          <p:nvPr/>
        </p:nvSpPr>
        <p:spPr>
          <a:xfrm>
            <a:off x="2173955" y="5129597"/>
            <a:ext cx="7844089" cy="1215690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0" indent="0" algn="l" defTabSz="609585" rtl="0" eaLnBrk="1" latinLnBrk="0" hangingPunct="1">
              <a:spcBef>
                <a:spcPct val="20000"/>
              </a:spcBef>
              <a:buClr>
                <a:schemeClr val="accent1"/>
              </a:buClr>
              <a:buFontTx/>
              <a:buNone/>
              <a:defRPr sz="7200" kern="120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304792" indent="0" algn="l" defTabSz="609585" rtl="0" eaLnBrk="1" latinLnBrk="0" hangingPunct="1">
              <a:spcBef>
                <a:spcPct val="20000"/>
              </a:spcBef>
              <a:buClr>
                <a:schemeClr val="accent1"/>
              </a:buClr>
              <a:buFontTx/>
              <a:buNone/>
              <a:defRPr sz="1867" kern="1200">
                <a:solidFill>
                  <a:schemeClr val="tx2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535504" indent="0" algn="l" defTabSz="609585" rtl="0" eaLnBrk="1" latinLnBrk="0" hangingPunct="1">
              <a:spcBef>
                <a:spcPct val="20000"/>
              </a:spcBef>
              <a:buClr>
                <a:schemeClr val="accent1"/>
              </a:buClr>
              <a:buFontTx/>
              <a:buNone/>
              <a:defRPr sz="1467" kern="1200">
                <a:solidFill>
                  <a:schemeClr val="tx2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764098" indent="0" algn="l" defTabSz="609585" rtl="0" eaLnBrk="1" latinLnBrk="0" hangingPunct="1">
              <a:spcBef>
                <a:spcPct val="20000"/>
              </a:spcBef>
              <a:buClr>
                <a:schemeClr val="accent1"/>
              </a:buClr>
              <a:buFontTx/>
              <a:buNone/>
              <a:defRPr sz="1400" kern="1200">
                <a:solidFill>
                  <a:schemeClr val="tx2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988458" indent="0" algn="l" defTabSz="609585" rtl="0" eaLnBrk="1" latinLnBrk="0" hangingPunct="1">
              <a:spcBef>
                <a:spcPct val="20000"/>
              </a:spcBef>
              <a:buClr>
                <a:schemeClr val="accent1"/>
              </a:buClr>
              <a:buFontTx/>
              <a:buNone/>
              <a:defRPr sz="1333" kern="1200">
                <a:solidFill>
                  <a:schemeClr val="tx2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What do you think ?</a:t>
            </a:r>
          </a:p>
        </p:txBody>
      </p:sp>
    </p:spTree>
    <p:extLst>
      <p:ext uri="{BB962C8B-B14F-4D97-AF65-F5344CB8AC3E}">
        <p14:creationId xmlns:p14="http://schemas.microsoft.com/office/powerpoint/2010/main" val="24951419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73C2886-0AA7-395D-44DD-70CF3E0A110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052658" y="2821155"/>
            <a:ext cx="7844089" cy="1215690"/>
          </a:xfrm>
        </p:spPr>
        <p:txBody>
          <a:bodyPr/>
          <a:lstStyle/>
          <a:p>
            <a:pPr algn="ctr"/>
            <a:r>
              <a:rPr lang="en-US" dirty="0"/>
              <a:t>Why not ? </a:t>
            </a:r>
          </a:p>
        </p:txBody>
      </p:sp>
    </p:spTree>
    <p:extLst>
      <p:ext uri="{BB962C8B-B14F-4D97-AF65-F5344CB8AC3E}">
        <p14:creationId xmlns:p14="http://schemas.microsoft.com/office/powerpoint/2010/main" val="15456828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F7EAD-0698-D1F7-9DE3-F1D8EAFD9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not 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B28B6E-D7BC-A1B3-065E-B36EA106D2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877" y="1267424"/>
            <a:ext cx="11173289" cy="2286004"/>
          </a:xfrm>
        </p:spPr>
        <p:txBody>
          <a:bodyPr>
            <a:normAutofit/>
          </a:bodyPr>
          <a:lstStyle/>
          <a:p>
            <a:r>
              <a:rPr lang="en-US" sz="4400" dirty="0"/>
              <a:t>Full frame photos are 1080 * 720 pixels </a:t>
            </a:r>
          </a:p>
          <a:p>
            <a:r>
              <a:rPr lang="en-US" sz="4400" dirty="0"/>
              <a:t>So how many dimensions for a single picture =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26E9BA-BEAD-0D2C-B593-ED51A7BF9A91}"/>
              </a:ext>
            </a:extLst>
          </p:cNvPr>
          <p:cNvSpPr txBox="1"/>
          <p:nvPr/>
        </p:nvSpPr>
        <p:spPr>
          <a:xfrm>
            <a:off x="4988966" y="4002466"/>
            <a:ext cx="2214068" cy="830997"/>
          </a:xfrm>
          <a:prstGeom prst="rect">
            <a:avLst/>
          </a:prstGeom>
        </p:spPr>
        <p:txBody>
          <a:bodyPr vert="horz" wrap="none" lIns="91440" tIns="45720" rIns="91440" bIns="45720" rtlCol="0">
            <a:spAutoFit/>
          </a:bodyPr>
          <a:lstStyle/>
          <a:p>
            <a:pPr algn="l">
              <a:spcBef>
                <a:spcPct val="20000"/>
              </a:spcBef>
              <a:buClr>
                <a:srgbClr val="6D6E71"/>
              </a:buClr>
            </a:pPr>
            <a:r>
              <a:rPr lang="en-US" sz="4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777,600</a:t>
            </a:r>
          </a:p>
        </p:txBody>
      </p:sp>
    </p:spTree>
    <p:extLst>
      <p:ext uri="{BB962C8B-B14F-4D97-AF65-F5344CB8AC3E}">
        <p14:creationId xmlns:p14="http://schemas.microsoft.com/office/powerpoint/2010/main" val="224690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02E057-57F0-4CC5-7C4F-C9203F3BAAE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173955" y="1038653"/>
            <a:ext cx="7844089" cy="1215690"/>
          </a:xfrm>
        </p:spPr>
        <p:txBody>
          <a:bodyPr>
            <a:normAutofit fontScale="62500" lnSpcReduction="20000"/>
          </a:bodyPr>
          <a:lstStyle/>
          <a:p>
            <a:pPr algn="ctr"/>
            <a:r>
              <a:rPr lang="en-US" dirty="0"/>
              <a:t>What do we need in a solution ? 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9CC63C20-A058-C105-A534-548CD45B7861}"/>
              </a:ext>
            </a:extLst>
          </p:cNvPr>
          <p:cNvSpPr txBox="1">
            <a:spLocks/>
          </p:cNvSpPr>
          <p:nvPr/>
        </p:nvSpPr>
        <p:spPr>
          <a:xfrm>
            <a:off x="370390" y="3319657"/>
            <a:ext cx="11979797" cy="2568001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0" indent="0" algn="l" defTabSz="609585" rtl="0" eaLnBrk="1" latinLnBrk="0" hangingPunct="1">
              <a:spcBef>
                <a:spcPct val="20000"/>
              </a:spcBef>
              <a:buClr>
                <a:schemeClr val="accent1"/>
              </a:buClr>
              <a:buFontTx/>
              <a:buNone/>
              <a:defRPr sz="7200" kern="120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304792" indent="0" algn="l" defTabSz="609585" rtl="0" eaLnBrk="1" latinLnBrk="0" hangingPunct="1">
              <a:spcBef>
                <a:spcPct val="20000"/>
              </a:spcBef>
              <a:buClr>
                <a:schemeClr val="accent1"/>
              </a:buClr>
              <a:buFontTx/>
              <a:buNone/>
              <a:defRPr sz="1867" kern="1200">
                <a:solidFill>
                  <a:schemeClr val="tx2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535504" indent="0" algn="l" defTabSz="609585" rtl="0" eaLnBrk="1" latinLnBrk="0" hangingPunct="1">
              <a:spcBef>
                <a:spcPct val="20000"/>
              </a:spcBef>
              <a:buClr>
                <a:schemeClr val="accent1"/>
              </a:buClr>
              <a:buFontTx/>
              <a:buNone/>
              <a:defRPr sz="1467" kern="1200">
                <a:solidFill>
                  <a:schemeClr val="tx2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764098" indent="0" algn="l" defTabSz="609585" rtl="0" eaLnBrk="1" latinLnBrk="0" hangingPunct="1">
              <a:spcBef>
                <a:spcPct val="20000"/>
              </a:spcBef>
              <a:buClr>
                <a:schemeClr val="accent1"/>
              </a:buClr>
              <a:buFontTx/>
              <a:buNone/>
              <a:defRPr sz="1400" kern="1200">
                <a:solidFill>
                  <a:schemeClr val="tx2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988458" indent="0" algn="l" defTabSz="609585" rtl="0" eaLnBrk="1" latinLnBrk="0" hangingPunct="1">
              <a:spcBef>
                <a:spcPct val="20000"/>
              </a:spcBef>
              <a:buClr>
                <a:schemeClr val="accent1"/>
              </a:buClr>
              <a:buFontTx/>
              <a:buNone/>
              <a:defRPr sz="1333" kern="1200">
                <a:solidFill>
                  <a:schemeClr val="tx2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1. Infinite pattern recognition </a:t>
            </a:r>
          </a:p>
          <a:p>
            <a:pPr algn="ctr"/>
            <a:r>
              <a:rPr lang="en-US" dirty="0"/>
              <a:t>2. Non – Linear </a:t>
            </a:r>
          </a:p>
        </p:txBody>
      </p:sp>
    </p:spTree>
    <p:extLst>
      <p:ext uri="{BB962C8B-B14F-4D97-AF65-F5344CB8AC3E}">
        <p14:creationId xmlns:p14="http://schemas.microsoft.com/office/powerpoint/2010/main" val="3805015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F85EAA-2068-76D9-8A3E-E9B2B2999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solution 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D34F7C-C211-40C1-5634-0C7E69350D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877" y="1267424"/>
            <a:ext cx="11173289" cy="1174834"/>
          </a:xfrm>
        </p:spPr>
        <p:txBody>
          <a:bodyPr/>
          <a:lstStyle/>
          <a:p>
            <a:r>
              <a:rPr lang="en-US" dirty="0"/>
              <a:t>Deep Learning – Neural network </a:t>
            </a:r>
          </a:p>
          <a:p>
            <a:r>
              <a:rPr lang="en-US" dirty="0"/>
              <a:t>Neural networks is an implementation of deep learning 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8C774A7-A54B-C7E2-0A1C-24EA6D246343}"/>
              </a:ext>
            </a:extLst>
          </p:cNvPr>
          <p:cNvSpPr txBox="1">
            <a:spLocks/>
          </p:cNvSpPr>
          <p:nvPr/>
        </p:nvSpPr>
        <p:spPr>
          <a:xfrm>
            <a:off x="607852" y="3240909"/>
            <a:ext cx="11173289" cy="2257066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230712" indent="-230712" algn="l" defTabSz="609585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Char char="•"/>
              <a:defRPr sz="2133" kern="1200">
                <a:solidFill>
                  <a:schemeClr val="tx2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535504" indent="-230712" algn="l" defTabSz="609585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867" kern="1200">
                <a:solidFill>
                  <a:schemeClr val="tx2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764098" indent="-228594" algn="l" defTabSz="609585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467" kern="1200">
                <a:solidFill>
                  <a:schemeClr val="tx2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988459" indent="-224361" algn="l" defTabSz="609585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2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1219170" indent="-230712" algn="l" defTabSz="609585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333" kern="1200">
                <a:solidFill>
                  <a:schemeClr val="tx2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400" dirty="0"/>
              <a:t>Ability to add multiple neurons/cells and layers </a:t>
            </a:r>
          </a:p>
          <a:p>
            <a:pPr algn="ctr"/>
            <a:r>
              <a:rPr lang="en-US" sz="4400" dirty="0"/>
              <a:t>Nonlinear activiation functions </a:t>
            </a:r>
          </a:p>
        </p:txBody>
      </p:sp>
    </p:spTree>
    <p:extLst>
      <p:ext uri="{BB962C8B-B14F-4D97-AF65-F5344CB8AC3E}">
        <p14:creationId xmlns:p14="http://schemas.microsoft.com/office/powerpoint/2010/main" val="2464148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C8E61E-AB82-AAAF-1801-4EE950B03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Difference between Machine learning and Deep Learning ?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08EEF58-2AEA-4706-4113-73058BA357AD}"/>
              </a:ext>
            </a:extLst>
          </p:cNvPr>
          <p:cNvSpPr txBox="1">
            <a:spLocks/>
          </p:cNvSpPr>
          <p:nvPr/>
        </p:nvSpPr>
        <p:spPr>
          <a:xfrm>
            <a:off x="518523" y="1018519"/>
            <a:ext cx="11391002" cy="2146512"/>
          </a:xfrm>
          <a:prstGeom prst="rect">
            <a:avLst/>
          </a:prstGeom>
        </p:spPr>
        <p:txBody>
          <a:bodyPr vert="horz" lIns="0" tIns="45720" rIns="91440" bIns="45720" rtlCol="0">
            <a:normAutofit fontScale="92500" lnSpcReduction="20000"/>
          </a:bodyPr>
          <a:lstStyle>
            <a:lvl1pPr marL="230712" indent="-230712" algn="l" defTabSz="609585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Char char="•"/>
              <a:defRPr sz="2133" kern="1200">
                <a:solidFill>
                  <a:schemeClr val="tx2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535504" indent="-230712" algn="l" defTabSz="609585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867" kern="1200">
                <a:solidFill>
                  <a:schemeClr val="tx2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764098" indent="-228594" algn="l" defTabSz="609585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467" kern="1200">
                <a:solidFill>
                  <a:schemeClr val="tx2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988459" indent="-224361" algn="l" defTabSz="609585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2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1219170" indent="-230712" algn="l" defTabSz="609585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333" kern="1200">
                <a:solidFill>
                  <a:schemeClr val="tx2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dirty="0">
                <a:solidFill>
                  <a:schemeClr val="accent5"/>
                </a:solidFill>
              </a:rPr>
              <a:t>Deep learning models were built with an intent to mimic human brain</a:t>
            </a:r>
          </a:p>
          <a:p>
            <a:r>
              <a:rPr lang="en-US" sz="4000" dirty="0">
                <a:solidFill>
                  <a:schemeClr val="accent5"/>
                </a:solidFill>
              </a:rPr>
              <a:t>Deep learning models are “</a:t>
            </a:r>
            <a:r>
              <a:rPr lang="en-US" sz="4000" u="sng" dirty="0">
                <a:solidFill>
                  <a:schemeClr val="accent5"/>
                </a:solidFill>
              </a:rPr>
              <a:t>black box” </a:t>
            </a:r>
            <a:r>
              <a:rPr lang="en-US" sz="4000" dirty="0">
                <a:solidFill>
                  <a:schemeClr val="accent5"/>
                </a:solidFill>
              </a:rPr>
              <a:t>cannot be explained   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2A24D00-0FB8-171B-1E8E-E99D842D8D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6208567"/>
              </p:ext>
            </p:extLst>
          </p:nvPr>
        </p:nvGraphicFramePr>
        <p:xfrm>
          <a:off x="5069076" y="3804741"/>
          <a:ext cx="6052810" cy="2133098"/>
        </p:xfrm>
        <a:graphic>
          <a:graphicData uri="http://schemas.openxmlformats.org/drawingml/2006/table">
            <a:tbl>
              <a:tblPr>
                <a:tableStyleId>{35758FB7-9AC5-4552-8A53-C91805E547FA}</a:tableStyleId>
              </a:tblPr>
              <a:tblGrid>
                <a:gridCol w="2756877">
                  <a:extLst>
                    <a:ext uri="{9D8B030D-6E8A-4147-A177-3AD203B41FA5}">
                      <a16:colId xmlns:a16="http://schemas.microsoft.com/office/drawing/2014/main" val="1533137167"/>
                    </a:ext>
                  </a:extLst>
                </a:gridCol>
                <a:gridCol w="3295933">
                  <a:extLst>
                    <a:ext uri="{9D8B030D-6E8A-4147-A177-3AD203B41FA5}">
                      <a16:colId xmlns:a16="http://schemas.microsoft.com/office/drawing/2014/main" val="1858981980"/>
                    </a:ext>
                  </a:extLst>
                </a:gridCol>
              </a:tblGrid>
              <a:tr h="376494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dirty="0">
                          <a:effectLst/>
                        </a:rPr>
                        <a:t>Deep Learning Model Components</a:t>
                      </a:r>
                    </a:p>
                  </a:txBody>
                  <a:tcPr marL="19540" marR="19540" marT="13027" marB="13027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dirty="0">
                          <a:effectLst/>
                        </a:rPr>
                        <a:t>Human Brain Components</a:t>
                      </a:r>
                    </a:p>
                  </a:txBody>
                  <a:tcPr marL="19540" marR="19540" marT="13027" marB="13027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5669779"/>
                  </a:ext>
                </a:extLst>
              </a:tr>
              <a:tr h="19580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>
                          <a:effectLst/>
                        </a:rPr>
                        <a:t>Artificial Neurons</a:t>
                      </a:r>
                    </a:p>
                  </a:txBody>
                  <a:tcPr marL="19540" marR="19540" marT="13027" marB="13027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>
                          <a:effectLst/>
                        </a:rPr>
                        <a:t>Neurons</a:t>
                      </a:r>
                    </a:p>
                  </a:txBody>
                  <a:tcPr marL="19540" marR="19540" marT="13027" marB="13027" anchor="b"/>
                </a:tc>
                <a:extLst>
                  <a:ext uri="{0D108BD9-81ED-4DB2-BD59-A6C34878D82A}">
                    <a16:rowId xmlns:a16="http://schemas.microsoft.com/office/drawing/2014/main" val="2335291678"/>
                  </a:ext>
                </a:extLst>
              </a:tr>
              <a:tr h="19580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>
                          <a:effectLst/>
                        </a:rPr>
                        <a:t>Activation Functions</a:t>
                      </a:r>
                    </a:p>
                  </a:txBody>
                  <a:tcPr marL="19540" marR="19540" marT="13027" marB="13027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>
                          <a:effectLst/>
                        </a:rPr>
                        <a:t>Dendrites</a:t>
                      </a:r>
                    </a:p>
                  </a:txBody>
                  <a:tcPr marL="19540" marR="19540" marT="13027" marB="13027" anchor="b"/>
                </a:tc>
                <a:extLst>
                  <a:ext uri="{0D108BD9-81ED-4DB2-BD59-A6C34878D82A}">
                    <a16:rowId xmlns:a16="http://schemas.microsoft.com/office/drawing/2014/main" val="4275273551"/>
                  </a:ext>
                </a:extLst>
              </a:tr>
              <a:tr h="19580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dirty="0">
                          <a:effectLst/>
                        </a:rPr>
                        <a:t>Synapses</a:t>
                      </a:r>
                    </a:p>
                  </a:txBody>
                  <a:tcPr marL="19540" marR="19540" marT="13027" marB="13027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>
                          <a:effectLst/>
                        </a:rPr>
                        <a:t>Axons</a:t>
                      </a:r>
                    </a:p>
                  </a:txBody>
                  <a:tcPr marL="19540" marR="19540" marT="13027" marB="13027" anchor="b"/>
                </a:tc>
                <a:extLst>
                  <a:ext uri="{0D108BD9-81ED-4DB2-BD59-A6C34878D82A}">
                    <a16:rowId xmlns:a16="http://schemas.microsoft.com/office/drawing/2014/main" val="648757233"/>
                  </a:ext>
                </a:extLst>
              </a:tr>
              <a:tr h="19580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>
                          <a:effectLst/>
                        </a:rPr>
                        <a:t>Weights</a:t>
                      </a:r>
                    </a:p>
                  </a:txBody>
                  <a:tcPr marL="19540" marR="19540" marT="13027" marB="13027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dirty="0">
                          <a:effectLst/>
                        </a:rPr>
                        <a:t>Synapses</a:t>
                      </a:r>
                    </a:p>
                  </a:txBody>
                  <a:tcPr marL="19540" marR="19540" marT="13027" marB="13027" anchor="b"/>
                </a:tc>
                <a:extLst>
                  <a:ext uri="{0D108BD9-81ED-4DB2-BD59-A6C34878D82A}">
                    <a16:rowId xmlns:a16="http://schemas.microsoft.com/office/drawing/2014/main" val="4099013896"/>
                  </a:ext>
                </a:extLst>
              </a:tr>
              <a:tr h="19580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>
                          <a:effectLst/>
                        </a:rPr>
                        <a:t>Biases</a:t>
                      </a:r>
                    </a:p>
                  </a:txBody>
                  <a:tcPr marL="19540" marR="19540" marT="13027" marB="13027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>
                          <a:effectLst/>
                        </a:rPr>
                        <a:t>Neurotransmitters</a:t>
                      </a:r>
                    </a:p>
                  </a:txBody>
                  <a:tcPr marL="19540" marR="19540" marT="13027" marB="13027" anchor="b"/>
                </a:tc>
                <a:extLst>
                  <a:ext uri="{0D108BD9-81ED-4DB2-BD59-A6C34878D82A}">
                    <a16:rowId xmlns:a16="http://schemas.microsoft.com/office/drawing/2014/main" val="1763566615"/>
                  </a:ext>
                </a:extLst>
              </a:tr>
              <a:tr h="19580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>
                          <a:effectLst/>
                        </a:rPr>
                        <a:t>Layers</a:t>
                      </a:r>
                    </a:p>
                  </a:txBody>
                  <a:tcPr marL="19540" marR="19540" marT="13027" marB="13027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dirty="0">
                          <a:effectLst/>
                        </a:rPr>
                        <a:t>Neural Networks</a:t>
                      </a:r>
                    </a:p>
                  </a:txBody>
                  <a:tcPr marL="19540" marR="19540" marT="13027" marB="13027" anchor="b"/>
                </a:tc>
                <a:extLst>
                  <a:ext uri="{0D108BD9-81ED-4DB2-BD59-A6C34878D82A}">
                    <a16:rowId xmlns:a16="http://schemas.microsoft.com/office/drawing/2014/main" val="2544156976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F1388A96-EBD5-31D1-484D-9BF0E35A49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923" y="3514646"/>
            <a:ext cx="3343762" cy="2713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6080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68574-9785-1A3B-F613-44C797914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Physical -&gt; Logical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0CFD7F6-9572-AF09-62E4-4E8DDF7F89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877" y="1393509"/>
            <a:ext cx="5122612" cy="40709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9EB56A9-6276-7F00-51DB-2CE9F1A679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2895" y="1480125"/>
            <a:ext cx="5344271" cy="4070981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BF54F9A2-E67F-3B1B-43DF-699BF99F2A62}"/>
              </a:ext>
            </a:extLst>
          </p:cNvPr>
          <p:cNvSpPr txBox="1">
            <a:spLocks/>
          </p:cNvSpPr>
          <p:nvPr/>
        </p:nvSpPr>
        <p:spPr>
          <a:xfrm>
            <a:off x="443877" y="5634969"/>
            <a:ext cx="11988163" cy="809287"/>
          </a:xfrm>
          <a:prstGeom prst="rect">
            <a:avLst/>
          </a:prstGeom>
        </p:spPr>
        <p:txBody>
          <a:bodyPr vert="horz" lIns="0" tIns="45720" rIns="91440" bIns="45720" rtlCol="0" anchor="ctr" anchorCtr="0">
            <a:normAutofit/>
          </a:bodyPr>
          <a:lstStyle>
            <a:lvl1pPr algn="l" defTabSz="609585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2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                Physical                     -&gt;                       Logical </a:t>
            </a:r>
          </a:p>
        </p:txBody>
      </p:sp>
    </p:spTree>
    <p:extLst>
      <p:ext uri="{BB962C8B-B14F-4D97-AF65-F5344CB8AC3E}">
        <p14:creationId xmlns:p14="http://schemas.microsoft.com/office/powerpoint/2010/main" val="24657528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E3683FE-85E4-617A-9224-1F0C26398BA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780417" y="1627603"/>
            <a:ext cx="8254834" cy="3602794"/>
          </a:xfrm>
        </p:spPr>
        <p:txBody>
          <a:bodyPr>
            <a:normAutofit fontScale="92500"/>
          </a:bodyPr>
          <a:lstStyle/>
          <a:p>
            <a:pPr algn="ctr"/>
            <a:r>
              <a:rPr lang="en-US" dirty="0"/>
              <a:t>What do you re collect when you hear </a:t>
            </a:r>
          </a:p>
          <a:p>
            <a:pPr algn="ctr"/>
            <a:r>
              <a:rPr lang="en-US" dirty="0"/>
              <a:t>“Machine learning”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B5E5C0-722F-51EB-8E1E-4267CB796C45}"/>
              </a:ext>
            </a:extLst>
          </p:cNvPr>
          <p:cNvSpPr txBox="1"/>
          <p:nvPr/>
        </p:nvSpPr>
        <p:spPr>
          <a:xfrm>
            <a:off x="4876205" y="5648446"/>
            <a:ext cx="2063257" cy="523220"/>
          </a:xfrm>
          <a:prstGeom prst="rect">
            <a:avLst/>
          </a:prstGeom>
        </p:spPr>
        <p:txBody>
          <a:bodyPr vert="horz" wrap="none" lIns="91440" tIns="45720" rIns="91440" bIns="45720" rtlCol="0">
            <a:spAutoFit/>
          </a:bodyPr>
          <a:lstStyle/>
          <a:p>
            <a:pPr algn="l">
              <a:spcBef>
                <a:spcPct val="20000"/>
              </a:spcBef>
              <a:buClr>
                <a:srgbClr val="6D6E71"/>
              </a:buClr>
            </a:pPr>
            <a:r>
              <a:rPr lang="en-US" sz="2800" dirty="0">
                <a:solidFill>
                  <a:schemeClr val="bg1"/>
                </a:solidFill>
                <a:highlight>
                  <a:srgbClr val="808080"/>
                </a:highlight>
              </a:rPr>
              <a:t>Ping on chat </a:t>
            </a:r>
          </a:p>
        </p:txBody>
      </p:sp>
    </p:spTree>
    <p:extLst>
      <p:ext uri="{BB962C8B-B14F-4D97-AF65-F5344CB8AC3E}">
        <p14:creationId xmlns:p14="http://schemas.microsoft.com/office/powerpoint/2010/main" val="10254281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DF8C58-517C-BC14-75B8-76EAD6C73F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1E98D6-5FAA-A031-4527-63117B2CC9E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173955" y="1038653"/>
            <a:ext cx="7844089" cy="121569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Let's Visualize</a:t>
            </a:r>
          </a:p>
        </p:txBody>
      </p:sp>
    </p:spTree>
    <p:extLst>
      <p:ext uri="{BB962C8B-B14F-4D97-AF65-F5344CB8AC3E}">
        <p14:creationId xmlns:p14="http://schemas.microsoft.com/office/powerpoint/2010/main" val="38856952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5CAE759-6814-EF6A-DD3A-E4CCDAF2904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E11192-EE2D-6BE3-78E0-F76F324C27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620" y="224068"/>
            <a:ext cx="11961845" cy="6409863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393EA395-4E53-85EB-92ED-F555F4E7C58D}"/>
              </a:ext>
            </a:extLst>
          </p:cNvPr>
          <p:cNvSpPr/>
          <p:nvPr/>
        </p:nvSpPr>
        <p:spPr>
          <a:xfrm>
            <a:off x="559836" y="2743200"/>
            <a:ext cx="858417" cy="849085"/>
          </a:xfrm>
          <a:prstGeom prst="ellipse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31CE215-9C39-3E68-C0B7-2A151898594C}"/>
              </a:ext>
            </a:extLst>
          </p:cNvPr>
          <p:cNvSpPr/>
          <p:nvPr/>
        </p:nvSpPr>
        <p:spPr>
          <a:xfrm>
            <a:off x="9940211" y="572277"/>
            <a:ext cx="1527111" cy="849085"/>
          </a:xfrm>
          <a:prstGeom prst="ellipse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EE036C7-FC04-8BE1-2C71-FAD1F7F7A132}"/>
              </a:ext>
            </a:extLst>
          </p:cNvPr>
          <p:cNvSpPr/>
          <p:nvPr/>
        </p:nvSpPr>
        <p:spPr>
          <a:xfrm>
            <a:off x="5337110" y="572276"/>
            <a:ext cx="895739" cy="849085"/>
          </a:xfrm>
          <a:prstGeom prst="ellipse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6977A3-6D16-7CDD-3425-1CB770574F15}"/>
              </a:ext>
            </a:extLst>
          </p:cNvPr>
          <p:cNvSpPr txBox="1"/>
          <p:nvPr/>
        </p:nvSpPr>
        <p:spPr>
          <a:xfrm>
            <a:off x="410546" y="5997182"/>
            <a:ext cx="10879494" cy="577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chemeClr val="accent5"/>
                </a:solidFill>
              </a:rPr>
              <a:t>https://playground.tensorflow.org/#activation=relu&amp;batchSize=10&amp;dataset=gauss&amp;regDataset=reg-plane&amp;learningRate=0.03&amp;regularizationRate=0&amp;noise=0&amp;networkShape=2,2&amp;seed=0.78221&amp;showTestData=false&amp;discretize=false&amp;percTrainData=70&amp;x=true&amp;y=true&amp;xTimesY=false&amp;xSquared=false&amp;ySquared=false&amp;cosX=false&amp;sinX=false&amp;cosY=false&amp;sinY=false&amp;collectStats=false&amp;problem=classification&amp;initZero=false&amp;hideText=false</a:t>
            </a:r>
          </a:p>
        </p:txBody>
      </p:sp>
    </p:spTree>
    <p:extLst>
      <p:ext uri="{BB962C8B-B14F-4D97-AF65-F5344CB8AC3E}">
        <p14:creationId xmlns:p14="http://schemas.microsoft.com/office/powerpoint/2010/main" val="19179154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18C7C60-B3E6-5E10-919F-9BD15BA939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6836B5-0B27-EB1D-092B-0ED7D9D0B3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232" y="198078"/>
            <a:ext cx="11541968" cy="6461844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FCA35407-B8F5-F8EC-A9C0-2AFEA65538A5}"/>
              </a:ext>
            </a:extLst>
          </p:cNvPr>
          <p:cNvSpPr/>
          <p:nvPr/>
        </p:nvSpPr>
        <p:spPr>
          <a:xfrm>
            <a:off x="2416629" y="441647"/>
            <a:ext cx="895739" cy="849085"/>
          </a:xfrm>
          <a:prstGeom prst="ellipse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37433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5A071D7-96B9-4D07-9846-CC839BD9F3D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C6445C-ECEC-F804-99C3-D93DD8FAA9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61" y="0"/>
            <a:ext cx="121054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7483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76145A6-3CAA-231A-EC67-11CBC466B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RelU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5BFBF49-6FCD-E89B-BE0F-093F465D21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202124"/>
                </a:solidFill>
                <a:effectLst/>
                <a:latin typeface="Google Sans"/>
              </a:rPr>
              <a:t>he Rectified Linear Unit is the most commonly used activation function in deep learning models. The function </a:t>
            </a:r>
            <a:r>
              <a:rPr lang="en-US" b="0" i="0" dirty="0">
                <a:solidFill>
                  <a:srgbClr val="040C28"/>
                </a:solidFill>
                <a:effectLst/>
                <a:latin typeface="Google Sans"/>
              </a:rPr>
              <a:t>returns 0 if it receives any negative input, but for any positive value x it returns that value back</a:t>
            </a:r>
            <a:r>
              <a:rPr lang="en-US" b="0" i="0" dirty="0">
                <a:solidFill>
                  <a:srgbClr val="202124"/>
                </a:solidFill>
                <a:effectLst/>
                <a:latin typeface="Google Sans"/>
              </a:rPr>
              <a:t>. So it can be written as f(x)=max(0,x).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500B678-BE16-7080-D6C3-B823312498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2654" y="2886233"/>
            <a:ext cx="6843553" cy="3253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4514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F6FD75-78CA-4716-26CF-991168B1228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algn="ctr"/>
            <a:r>
              <a:rPr lang="en-US" dirty="0"/>
              <a:t>Image Recognition </a:t>
            </a:r>
          </a:p>
        </p:txBody>
      </p:sp>
    </p:spTree>
    <p:extLst>
      <p:ext uri="{BB962C8B-B14F-4D97-AF65-F5344CB8AC3E}">
        <p14:creationId xmlns:p14="http://schemas.microsoft.com/office/powerpoint/2010/main" val="10199564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81EDA96-8763-76E7-3A25-66F9B1B0FEC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7200" y="721767"/>
            <a:ext cx="9654151" cy="1215690"/>
          </a:xfrm>
        </p:spPr>
        <p:txBody>
          <a:bodyPr>
            <a:normAutofit fontScale="55000" lnSpcReduction="20000"/>
          </a:bodyPr>
          <a:lstStyle/>
          <a:p>
            <a:pPr algn="ctr"/>
            <a:r>
              <a:rPr lang="en-US" dirty="0"/>
              <a:t>Cannot be explained algorithmically. </a:t>
            </a:r>
          </a:p>
          <a:p>
            <a:pPr algn="ctr"/>
            <a:r>
              <a:rPr lang="en-US" dirty="0"/>
              <a:t>Options: Neural networks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A41EBD-7D99-E39B-C91D-13786B0AAC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719" y="2461357"/>
            <a:ext cx="8763888" cy="1560135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D4E6F901-6591-9FA8-A773-AE1CAAA53E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0463" y="4446038"/>
            <a:ext cx="18288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43219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2019E42-0BED-FDAC-738C-376750B1D38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95943" y="479170"/>
            <a:ext cx="11784563" cy="1536241"/>
          </a:xfrm>
        </p:spPr>
        <p:txBody>
          <a:bodyPr>
            <a:normAutofit fontScale="77500" lnSpcReduction="20000"/>
          </a:bodyPr>
          <a:lstStyle/>
          <a:p>
            <a:pPr algn="ctr"/>
            <a:r>
              <a:rPr lang="en-US" dirty="0"/>
              <a:t>Different layer in image detection models(CNN)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425FD7-7AF4-241E-A890-9844746060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465" y="2290665"/>
            <a:ext cx="10133045" cy="4109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8392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B2A1982-E456-06D0-AC64-A93EB19BEA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07834" y="189922"/>
            <a:ext cx="7844089" cy="1215690"/>
          </a:xfrm>
        </p:spPr>
        <p:txBody>
          <a:bodyPr/>
          <a:lstStyle/>
          <a:p>
            <a:r>
              <a:rPr lang="en-US" dirty="0"/>
              <a:t>Convolution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61BC36B-7091-854A-C20C-C205A86620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188" y="1690163"/>
            <a:ext cx="5250101" cy="3809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E23B13A-69F6-3D2F-C57D-9363FF5BD6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6713" y="1073368"/>
            <a:ext cx="5103869" cy="47112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141DBEA-3B74-E9BB-2913-204D7C27DD90}"/>
              </a:ext>
            </a:extLst>
          </p:cNvPr>
          <p:cNvSpPr txBox="1"/>
          <p:nvPr/>
        </p:nvSpPr>
        <p:spPr>
          <a:xfrm>
            <a:off x="751113" y="6069182"/>
            <a:ext cx="1002574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1" dirty="0">
                <a:solidFill>
                  <a:srgbClr val="242424"/>
                </a:solidFill>
                <a:effectLst/>
                <a:latin typeface="source-serif-pro"/>
              </a:rPr>
              <a:t>sparse interaction, extract features from input image, </a:t>
            </a:r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need to store fewer parameters ,improves the statistical efficiency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011B85-3A7F-8FD7-DCD9-8CBF4C189032}"/>
              </a:ext>
            </a:extLst>
          </p:cNvPr>
          <p:cNvSpPr txBox="1"/>
          <p:nvPr/>
        </p:nvSpPr>
        <p:spPr>
          <a:xfrm>
            <a:off x="732383" y="5584575"/>
            <a:ext cx="11448660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dirty="0"/>
              <a:t>https://medium.com/@ageitgey/machine-learning-is-fun-part-3-deep-learning-and-convolutional-neural-networks-f40359318721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0C6A1A0-79A1-3095-0ED1-511E06A05D82}"/>
              </a:ext>
            </a:extLst>
          </p:cNvPr>
          <p:cNvSpPr txBox="1"/>
          <p:nvPr/>
        </p:nvSpPr>
        <p:spPr>
          <a:xfrm>
            <a:off x="9017976" y="2603241"/>
            <a:ext cx="1133644" cy="261610"/>
          </a:xfrm>
          <a:prstGeom prst="rect">
            <a:avLst/>
          </a:prstGeom>
        </p:spPr>
        <p:txBody>
          <a:bodyPr vert="horz" wrap="none" lIns="91440" tIns="45720" rIns="91440" bIns="45720" rtlCol="0">
            <a:spAutoFit/>
          </a:bodyPr>
          <a:lstStyle/>
          <a:p>
            <a:pPr algn="l">
              <a:spcBef>
                <a:spcPct val="20000"/>
              </a:spcBef>
              <a:buClr>
                <a:srgbClr val="6D6E71"/>
              </a:buClr>
            </a:pPr>
            <a:r>
              <a:rPr lang="en-US" sz="1050" i="1" dirty="0">
                <a:solidFill>
                  <a:schemeClr val="accent5"/>
                </a:solidFill>
              </a:rPr>
              <a:t>Feature detector</a:t>
            </a:r>
          </a:p>
        </p:txBody>
      </p:sp>
    </p:spTree>
    <p:extLst>
      <p:ext uri="{BB962C8B-B14F-4D97-AF65-F5344CB8AC3E}">
        <p14:creationId xmlns:p14="http://schemas.microsoft.com/office/powerpoint/2010/main" val="4177349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A0C0C1B-1E9F-9251-30B0-C531DED37D9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51850" y="115278"/>
            <a:ext cx="7844089" cy="1215690"/>
          </a:xfrm>
        </p:spPr>
        <p:txBody>
          <a:bodyPr/>
          <a:lstStyle/>
          <a:p>
            <a:r>
              <a:rPr lang="en-US" dirty="0"/>
              <a:t>Convolution </a:t>
            </a:r>
          </a:p>
        </p:txBody>
      </p:sp>
      <p:pic>
        <p:nvPicPr>
          <p:cNvPr id="3074" name="Picture 2" descr="Convolution_schematic">
            <a:extLst>
              <a:ext uri="{FF2B5EF4-FFF2-40B4-BE49-F238E27FC236}">
                <a16:creationId xmlns:a16="http://schemas.microsoft.com/office/drawing/2014/main" id="{AC8CBE37-F08D-E6EE-4B3D-D69B8BB5A6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0526" y="1609142"/>
            <a:ext cx="6028742" cy="4409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2D6381B-F025-9820-4C41-2F25E78B7BB7}"/>
              </a:ext>
            </a:extLst>
          </p:cNvPr>
          <p:cNvSpPr txBox="1"/>
          <p:nvPr/>
        </p:nvSpPr>
        <p:spPr>
          <a:xfrm>
            <a:off x="3477208" y="6368725"/>
            <a:ext cx="87147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http://deeplearning.stanford.edu/wiki/index.php/Feature_extraction_using_convolution</a:t>
            </a:r>
          </a:p>
        </p:txBody>
      </p:sp>
    </p:spTree>
    <p:extLst>
      <p:ext uri="{BB962C8B-B14F-4D97-AF65-F5344CB8AC3E}">
        <p14:creationId xmlns:p14="http://schemas.microsoft.com/office/powerpoint/2010/main" val="28098794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353B95-D788-55E4-C1F1-FCDF37D50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be expected from this session 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19DA59-FFE4-E87E-D0F2-A4BA1B2639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877" y="2076711"/>
            <a:ext cx="11173289" cy="179986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800" dirty="0"/>
              <a:t>Understanding basic machine learning concepts using </a:t>
            </a:r>
            <a:r>
              <a:rPr lang="en-US" sz="4800" dirty="0">
                <a:solidFill>
                  <a:schemeClr val="accent1"/>
                </a:solidFill>
              </a:rPr>
              <a:t>intuitive visualization </a:t>
            </a:r>
            <a:r>
              <a:rPr lang="en-US" sz="4800" dirty="0"/>
              <a:t>tools ? 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CE5AA60-C442-79DC-4260-AAC670B7D7F1}"/>
              </a:ext>
            </a:extLst>
          </p:cNvPr>
          <p:cNvSpPr txBox="1">
            <a:spLocks/>
          </p:cNvSpPr>
          <p:nvPr/>
        </p:nvSpPr>
        <p:spPr>
          <a:xfrm>
            <a:off x="509355" y="4382002"/>
            <a:ext cx="11173289" cy="1799867"/>
          </a:xfrm>
          <a:prstGeom prst="rect">
            <a:avLst/>
          </a:prstGeom>
        </p:spPr>
        <p:txBody>
          <a:bodyPr vert="horz" lIns="0" tIns="45720" rIns="91440" bIns="45720" rtlCol="0">
            <a:normAutofit fontScale="85000" lnSpcReduction="10000"/>
          </a:bodyPr>
          <a:lstStyle>
            <a:lvl1pPr marL="230712" indent="-230712" algn="l" defTabSz="609585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Char char="•"/>
              <a:defRPr sz="2133" kern="1200">
                <a:solidFill>
                  <a:schemeClr val="tx2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535504" indent="-230712" algn="l" defTabSz="609585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867" kern="1200">
                <a:solidFill>
                  <a:schemeClr val="tx2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764098" indent="-228594" algn="l" defTabSz="609585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467" kern="1200">
                <a:solidFill>
                  <a:schemeClr val="tx2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988459" indent="-224361" algn="l" defTabSz="609585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2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1219170" indent="-230712" algn="l" defTabSz="609585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333" kern="1200">
                <a:solidFill>
                  <a:schemeClr val="tx2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4800" dirty="0"/>
              <a:t>Build intuition around </a:t>
            </a:r>
          </a:p>
          <a:p>
            <a:pPr marL="0" indent="0" algn="ctr">
              <a:buFont typeface="Arial"/>
              <a:buNone/>
            </a:pPr>
            <a:r>
              <a:rPr lang="en-US" sz="4800" dirty="0">
                <a:solidFill>
                  <a:schemeClr val="accent1"/>
                </a:solidFill>
              </a:rPr>
              <a:t>image detection concepts and model architecture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2346466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7FB0B5E-2D56-BEAF-F91C-F412B82F08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171" y="1642159"/>
            <a:ext cx="7780217" cy="464667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E13FCB3-2CB1-9CF8-B058-27BC0A368CEE}"/>
              </a:ext>
            </a:extLst>
          </p:cNvPr>
          <p:cNvSpPr txBox="1"/>
          <p:nvPr/>
        </p:nvSpPr>
        <p:spPr>
          <a:xfrm>
            <a:off x="9060025" y="3429000"/>
            <a:ext cx="2621902" cy="1323439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/>
          <a:p>
            <a:pPr algn="ctr">
              <a:spcBef>
                <a:spcPct val="20000"/>
              </a:spcBef>
              <a:buClr>
                <a:srgbClr val="6D6E71"/>
              </a:buClr>
            </a:pPr>
            <a:r>
              <a:rPr lang="en-US" sz="4000" dirty="0">
                <a:solidFill>
                  <a:schemeClr val="bg1"/>
                </a:solidFill>
              </a:rPr>
              <a:t>Reduce spatial size 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E86BB583-7987-4D81-ECF6-04AA64209B60}"/>
              </a:ext>
            </a:extLst>
          </p:cNvPr>
          <p:cNvSpPr txBox="1">
            <a:spLocks/>
          </p:cNvSpPr>
          <p:nvPr/>
        </p:nvSpPr>
        <p:spPr>
          <a:xfrm>
            <a:off x="618854" y="399606"/>
            <a:ext cx="7844089" cy="1215690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0" indent="0" algn="l" defTabSz="609585" rtl="0" eaLnBrk="1" latinLnBrk="0" hangingPunct="1">
              <a:spcBef>
                <a:spcPct val="20000"/>
              </a:spcBef>
              <a:buClr>
                <a:schemeClr val="accent1"/>
              </a:buClr>
              <a:buFontTx/>
              <a:buNone/>
              <a:defRPr sz="7200" kern="120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304792" indent="0" algn="l" defTabSz="609585" rtl="0" eaLnBrk="1" latinLnBrk="0" hangingPunct="1">
              <a:spcBef>
                <a:spcPct val="20000"/>
              </a:spcBef>
              <a:buClr>
                <a:schemeClr val="accent1"/>
              </a:buClr>
              <a:buFontTx/>
              <a:buNone/>
              <a:defRPr sz="1867" kern="1200">
                <a:solidFill>
                  <a:schemeClr val="tx2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535504" indent="0" algn="l" defTabSz="609585" rtl="0" eaLnBrk="1" latinLnBrk="0" hangingPunct="1">
              <a:spcBef>
                <a:spcPct val="20000"/>
              </a:spcBef>
              <a:buClr>
                <a:schemeClr val="accent1"/>
              </a:buClr>
              <a:buFontTx/>
              <a:buNone/>
              <a:defRPr sz="1467" kern="1200">
                <a:solidFill>
                  <a:schemeClr val="tx2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764098" indent="0" algn="l" defTabSz="609585" rtl="0" eaLnBrk="1" latinLnBrk="0" hangingPunct="1">
              <a:spcBef>
                <a:spcPct val="20000"/>
              </a:spcBef>
              <a:buClr>
                <a:schemeClr val="accent1"/>
              </a:buClr>
              <a:buFontTx/>
              <a:buNone/>
              <a:defRPr sz="1400" kern="1200">
                <a:solidFill>
                  <a:schemeClr val="tx2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988458" indent="0" algn="l" defTabSz="609585" rtl="0" eaLnBrk="1" latinLnBrk="0" hangingPunct="1">
              <a:spcBef>
                <a:spcPct val="20000"/>
              </a:spcBef>
              <a:buClr>
                <a:schemeClr val="accent1"/>
              </a:buClr>
              <a:buFontTx/>
              <a:buNone/>
              <a:defRPr sz="1333" kern="1200">
                <a:solidFill>
                  <a:schemeClr val="tx2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Pooling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87251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D8D6A1-4E33-3482-691C-97CEA6006E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231A58-FE36-E78F-FBC2-EAEF0DC54DE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173955" y="1038653"/>
            <a:ext cx="7844089" cy="121569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Let's Visualize</a:t>
            </a: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C9312E2F-5BD1-6B5E-97FD-194ABD76E7B8}"/>
              </a:ext>
            </a:extLst>
          </p:cNvPr>
          <p:cNvSpPr txBox="1">
            <a:spLocks/>
          </p:cNvSpPr>
          <p:nvPr/>
        </p:nvSpPr>
        <p:spPr>
          <a:xfrm>
            <a:off x="2401000" y="2254343"/>
            <a:ext cx="7844089" cy="3371461"/>
          </a:xfrm>
          <a:prstGeom prst="rect">
            <a:avLst/>
          </a:prstGeom>
        </p:spPr>
        <p:txBody>
          <a:bodyPr vert="horz" lIns="0" tIns="45720" rIns="91440" bIns="45720" rtlCol="0">
            <a:normAutofit fontScale="77500" lnSpcReduction="20000"/>
          </a:bodyPr>
          <a:lstStyle>
            <a:lvl1pPr marL="0" indent="0" algn="l" defTabSz="609585" rtl="0" eaLnBrk="1" latinLnBrk="0" hangingPunct="1">
              <a:spcBef>
                <a:spcPct val="20000"/>
              </a:spcBef>
              <a:buClr>
                <a:schemeClr val="accent1"/>
              </a:buClr>
              <a:buFontTx/>
              <a:buNone/>
              <a:defRPr sz="7200" kern="120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304792" indent="0" algn="l" defTabSz="609585" rtl="0" eaLnBrk="1" latinLnBrk="0" hangingPunct="1">
              <a:spcBef>
                <a:spcPct val="20000"/>
              </a:spcBef>
              <a:buClr>
                <a:schemeClr val="accent1"/>
              </a:buClr>
              <a:buFontTx/>
              <a:buNone/>
              <a:defRPr sz="1867" kern="1200">
                <a:solidFill>
                  <a:schemeClr val="tx2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535504" indent="0" algn="l" defTabSz="609585" rtl="0" eaLnBrk="1" latinLnBrk="0" hangingPunct="1">
              <a:spcBef>
                <a:spcPct val="20000"/>
              </a:spcBef>
              <a:buClr>
                <a:schemeClr val="accent1"/>
              </a:buClr>
              <a:buFontTx/>
              <a:buNone/>
              <a:defRPr sz="1467" kern="1200">
                <a:solidFill>
                  <a:schemeClr val="tx2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764098" indent="0" algn="l" defTabSz="609585" rtl="0" eaLnBrk="1" latinLnBrk="0" hangingPunct="1">
              <a:spcBef>
                <a:spcPct val="20000"/>
              </a:spcBef>
              <a:buClr>
                <a:schemeClr val="accent1"/>
              </a:buClr>
              <a:buFontTx/>
              <a:buNone/>
              <a:defRPr sz="1400" kern="1200">
                <a:solidFill>
                  <a:schemeClr val="tx2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988458" indent="0" algn="l" defTabSz="609585" rtl="0" eaLnBrk="1" latinLnBrk="0" hangingPunct="1">
              <a:spcBef>
                <a:spcPct val="20000"/>
              </a:spcBef>
              <a:buClr>
                <a:schemeClr val="accent1"/>
              </a:buClr>
              <a:buFontTx/>
              <a:buNone/>
              <a:defRPr sz="1333" kern="1200">
                <a:solidFill>
                  <a:schemeClr val="tx2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Industry first models</a:t>
            </a:r>
          </a:p>
          <a:p>
            <a:pPr algn="ctr"/>
            <a:r>
              <a:rPr lang="en-US" dirty="0" err="1"/>
              <a:t>LeNet</a:t>
            </a:r>
            <a:r>
              <a:rPr lang="en-US" dirty="0"/>
              <a:t> </a:t>
            </a:r>
          </a:p>
          <a:p>
            <a:pPr algn="ctr"/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AlexNet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ResNet-50 </a:t>
            </a:r>
          </a:p>
        </p:txBody>
      </p:sp>
    </p:spTree>
    <p:extLst>
      <p:ext uri="{BB962C8B-B14F-4D97-AF65-F5344CB8AC3E}">
        <p14:creationId xmlns:p14="http://schemas.microsoft.com/office/powerpoint/2010/main" val="13662380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12E715D-7B72-E28E-DE6D-64EF333FAE7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64840" y="1218351"/>
            <a:ext cx="10991462" cy="3993502"/>
          </a:xfrm>
        </p:spPr>
        <p:txBody>
          <a:bodyPr>
            <a:normAutofit/>
          </a:bodyPr>
          <a:lstStyle/>
          <a:p>
            <a:r>
              <a:rPr lang="en-US" sz="4000" dirty="0"/>
              <a:t>Handwritten character recognition</a:t>
            </a:r>
          </a:p>
          <a:p>
            <a:r>
              <a:rPr lang="en-US" sz="4000" dirty="0"/>
              <a:t>Seven layers  </a:t>
            </a:r>
          </a:p>
          <a:p>
            <a:endParaRPr lang="en-US" sz="4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C1A926-E07F-3023-CF90-7F50238F6E46}"/>
              </a:ext>
            </a:extLst>
          </p:cNvPr>
          <p:cNvSpPr txBox="1"/>
          <p:nvPr/>
        </p:nvSpPr>
        <p:spPr>
          <a:xfrm>
            <a:off x="186611" y="258538"/>
            <a:ext cx="1000241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LeNet</a:t>
            </a:r>
            <a:r>
              <a:rPr lang="en-US" sz="4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https://tensorspace.org/html/playground/lenet.html</a:t>
            </a:r>
            <a:endParaRPr lang="en-US" sz="40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6B5344-65FB-6F04-DC0C-DDE4A1EAE3FE}"/>
              </a:ext>
            </a:extLst>
          </p:cNvPr>
          <p:cNvSpPr txBox="1"/>
          <p:nvPr/>
        </p:nvSpPr>
        <p:spPr>
          <a:xfrm>
            <a:off x="3293707" y="2507275"/>
            <a:ext cx="8733453" cy="38472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1600" b="1" i="0" dirty="0">
                <a:solidFill>
                  <a:srgbClr val="111111"/>
                </a:solidFill>
                <a:effectLst/>
                <a:latin typeface="-apple-system"/>
              </a:rPr>
              <a:t>C1 (Convolutional Layer)</a:t>
            </a:r>
            <a:r>
              <a:rPr lang="en-US" sz="1600" b="0" i="0" dirty="0">
                <a:solidFill>
                  <a:srgbClr val="111111"/>
                </a:solidFill>
                <a:effectLst/>
                <a:latin typeface="-apple-system"/>
              </a:rPr>
              <a:t>: Applies a set of </a:t>
            </a:r>
            <a:r>
              <a:rPr lang="en-US" sz="1600" b="1" i="0" dirty="0">
                <a:solidFill>
                  <a:srgbClr val="111111"/>
                </a:solidFill>
                <a:effectLst/>
                <a:latin typeface="-apple-system"/>
              </a:rPr>
              <a:t>convolutional filters</a:t>
            </a:r>
            <a:r>
              <a:rPr lang="en-US" sz="1600" b="0" i="0" dirty="0">
                <a:solidFill>
                  <a:srgbClr val="111111"/>
                </a:solidFill>
                <a:effectLst/>
                <a:latin typeface="-apple-system"/>
              </a:rPr>
              <a:t> to the input image. In LeNet-5: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111111"/>
                </a:solidFill>
                <a:effectLst/>
                <a:latin typeface="-apple-system"/>
              </a:rPr>
              <a:t>Input image size: 32x32 pixels.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111111"/>
                </a:solidFill>
                <a:effectLst/>
                <a:latin typeface="-apple-system"/>
              </a:rPr>
              <a:t>Convolution kernel size: 5x5.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111111"/>
                </a:solidFill>
                <a:effectLst/>
                <a:latin typeface="-apple-system"/>
              </a:rPr>
              <a:t>Number of filters: 6.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111111"/>
                </a:solidFill>
                <a:effectLst/>
                <a:latin typeface="-apple-system"/>
              </a:rPr>
              <a:t>Output feature map size: 28x28 (due to the 5x5 convolution).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111111"/>
                </a:solidFill>
                <a:effectLst/>
                <a:latin typeface="-apple-system"/>
              </a:rPr>
              <a:t>Trainable parameters: 122,304 (156 per filter).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600" b="1" i="0" dirty="0">
                <a:solidFill>
                  <a:srgbClr val="111111"/>
                </a:solidFill>
                <a:effectLst/>
                <a:latin typeface="-apple-system"/>
              </a:rPr>
              <a:t>S2 (Pooling Layer)</a:t>
            </a:r>
            <a:r>
              <a:rPr lang="en-US" sz="1600" b="0" i="0" dirty="0">
                <a:solidFill>
                  <a:srgbClr val="111111"/>
                </a:solidFill>
                <a:effectLst/>
                <a:latin typeface="-apple-system"/>
              </a:rPr>
              <a:t>: Performs </a:t>
            </a:r>
            <a:r>
              <a:rPr lang="en-US" sz="1600" b="1" i="0" dirty="0" err="1">
                <a:solidFill>
                  <a:srgbClr val="111111"/>
                </a:solidFill>
                <a:effectLst/>
                <a:latin typeface="-apple-system"/>
              </a:rPr>
              <a:t>downsampling</a:t>
            </a:r>
            <a:r>
              <a:rPr lang="en-US" sz="1600" b="0" i="0" dirty="0">
                <a:solidFill>
                  <a:srgbClr val="111111"/>
                </a:solidFill>
                <a:effectLst/>
                <a:latin typeface="-apple-system"/>
              </a:rPr>
              <a:t> by taking the maximum value within a 2x2 region.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111111"/>
                </a:solidFill>
                <a:effectLst/>
                <a:latin typeface="-apple-system"/>
              </a:rPr>
              <a:t>Input feature map size: 28x28.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111111"/>
                </a:solidFill>
                <a:effectLst/>
                <a:latin typeface="-apple-system"/>
              </a:rPr>
              <a:t>Output feature map size: 14x14 (due to </a:t>
            </a:r>
            <a:r>
              <a:rPr lang="en-US" sz="1600" b="0" i="0" dirty="0" err="1">
                <a:solidFill>
                  <a:srgbClr val="111111"/>
                </a:solidFill>
                <a:effectLst/>
                <a:latin typeface="-apple-system"/>
              </a:rPr>
              <a:t>downsampling</a:t>
            </a:r>
            <a:r>
              <a:rPr lang="en-US" sz="1600" b="0" i="0" dirty="0">
                <a:solidFill>
                  <a:srgbClr val="111111"/>
                </a:solidFill>
                <a:effectLst/>
                <a:latin typeface="-apple-system"/>
              </a:rPr>
              <a:t>).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111111"/>
                </a:solidFill>
                <a:effectLst/>
                <a:latin typeface="-apple-system"/>
              </a:rPr>
              <a:t>Trainable parameters: 12 (2 per filter).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600" b="1" i="0" dirty="0">
                <a:solidFill>
                  <a:srgbClr val="111111"/>
                </a:solidFill>
                <a:effectLst/>
                <a:latin typeface="-apple-system"/>
              </a:rPr>
              <a:t>C3 (Convolutional Layer)</a:t>
            </a:r>
            <a:r>
              <a:rPr lang="en-US" sz="1600" b="0" i="0" dirty="0">
                <a:solidFill>
                  <a:srgbClr val="111111"/>
                </a:solidFill>
                <a:effectLst/>
                <a:latin typeface="-apple-system"/>
              </a:rPr>
              <a:t>: Similar to C1 but with 16 filters.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600" b="1" i="0" dirty="0">
                <a:solidFill>
                  <a:srgbClr val="111111"/>
                </a:solidFill>
                <a:effectLst/>
                <a:latin typeface="-apple-system"/>
              </a:rPr>
              <a:t>S4 (Pooling Layer)</a:t>
            </a:r>
            <a:r>
              <a:rPr lang="en-US" sz="1600" b="0" i="0" dirty="0">
                <a:solidFill>
                  <a:srgbClr val="111111"/>
                </a:solidFill>
                <a:effectLst/>
                <a:latin typeface="-apple-system"/>
              </a:rPr>
              <a:t>: </a:t>
            </a:r>
            <a:r>
              <a:rPr lang="en-US" sz="1600" b="0" i="0" dirty="0" err="1">
                <a:solidFill>
                  <a:srgbClr val="111111"/>
                </a:solidFill>
                <a:effectLst/>
                <a:latin typeface="-apple-system"/>
              </a:rPr>
              <a:t>Downsampling</a:t>
            </a:r>
            <a:r>
              <a:rPr lang="en-US" sz="1600" b="0" i="0" dirty="0">
                <a:solidFill>
                  <a:srgbClr val="111111"/>
                </a:solidFill>
                <a:effectLst/>
                <a:latin typeface="-apple-system"/>
              </a:rPr>
              <a:t> again (2x2 max pooling).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600" b="1" i="0" dirty="0">
                <a:solidFill>
                  <a:srgbClr val="111111"/>
                </a:solidFill>
                <a:effectLst/>
                <a:latin typeface="-apple-system"/>
              </a:rPr>
              <a:t>C5 (Convolutional Layer)</a:t>
            </a:r>
            <a:r>
              <a:rPr lang="en-US" sz="1600" b="0" i="0" dirty="0">
                <a:solidFill>
                  <a:srgbClr val="111111"/>
                </a:solidFill>
                <a:effectLst/>
                <a:latin typeface="-apple-system"/>
              </a:rPr>
              <a:t>: 120 filters.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600" b="1" i="0" dirty="0">
                <a:solidFill>
                  <a:srgbClr val="111111"/>
                </a:solidFill>
                <a:effectLst/>
                <a:latin typeface="-apple-system"/>
              </a:rPr>
              <a:t>F6 (Fully Connected Layer)</a:t>
            </a:r>
            <a:r>
              <a:rPr lang="en-US" sz="1600" b="0" i="0" dirty="0">
                <a:solidFill>
                  <a:srgbClr val="111111"/>
                </a:solidFill>
                <a:effectLst/>
                <a:latin typeface="-apple-system"/>
              </a:rPr>
              <a:t>: 84 neurons.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600" b="1" i="0" dirty="0">
                <a:solidFill>
                  <a:srgbClr val="111111"/>
                </a:solidFill>
                <a:effectLst/>
                <a:latin typeface="-apple-system"/>
              </a:rPr>
              <a:t>Output Layer</a:t>
            </a:r>
            <a:r>
              <a:rPr lang="en-US" sz="1600" b="0" i="0" dirty="0">
                <a:solidFill>
                  <a:srgbClr val="111111"/>
                </a:solidFill>
                <a:effectLst/>
                <a:latin typeface="-apple-system"/>
              </a:rPr>
              <a:t>: Typically used for classification (e.g., recognizing digits).</a:t>
            </a:r>
          </a:p>
        </p:txBody>
      </p:sp>
    </p:spTree>
    <p:extLst>
      <p:ext uri="{BB962C8B-B14F-4D97-AF65-F5344CB8AC3E}">
        <p14:creationId xmlns:p14="http://schemas.microsoft.com/office/powerpoint/2010/main" val="22023582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0B1A63C-062A-7C12-59FB-6EBCE05D8E1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61257" y="525824"/>
            <a:ext cx="9775449" cy="1215690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Going back to Kernels/Filters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A0DBC43D-30BA-0121-3C15-B4163722C5CC}"/>
              </a:ext>
            </a:extLst>
          </p:cNvPr>
          <p:cNvSpPr txBox="1">
            <a:spLocks/>
          </p:cNvSpPr>
          <p:nvPr/>
        </p:nvSpPr>
        <p:spPr>
          <a:xfrm>
            <a:off x="261255" y="3020208"/>
            <a:ext cx="11849879" cy="1925016"/>
          </a:xfrm>
          <a:prstGeom prst="rect">
            <a:avLst/>
          </a:prstGeom>
        </p:spPr>
        <p:txBody>
          <a:bodyPr vert="horz" lIns="0" tIns="45720" rIns="91440" bIns="45720" rtlCol="0">
            <a:normAutofit fontScale="70000" lnSpcReduction="20000"/>
          </a:bodyPr>
          <a:lstStyle>
            <a:lvl1pPr marL="0" indent="0" algn="l" defTabSz="609585" rtl="0" eaLnBrk="1" latinLnBrk="0" hangingPunct="1">
              <a:spcBef>
                <a:spcPct val="20000"/>
              </a:spcBef>
              <a:buClr>
                <a:schemeClr val="accent1"/>
              </a:buClr>
              <a:buFontTx/>
              <a:buNone/>
              <a:defRPr sz="7200" kern="120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304792" indent="0" algn="l" defTabSz="609585" rtl="0" eaLnBrk="1" latinLnBrk="0" hangingPunct="1">
              <a:spcBef>
                <a:spcPct val="20000"/>
              </a:spcBef>
              <a:buClr>
                <a:schemeClr val="accent1"/>
              </a:buClr>
              <a:buFontTx/>
              <a:buNone/>
              <a:defRPr sz="1867" kern="1200">
                <a:solidFill>
                  <a:schemeClr val="tx2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535504" indent="0" algn="l" defTabSz="609585" rtl="0" eaLnBrk="1" latinLnBrk="0" hangingPunct="1">
              <a:spcBef>
                <a:spcPct val="20000"/>
              </a:spcBef>
              <a:buClr>
                <a:schemeClr val="accent1"/>
              </a:buClr>
              <a:buFontTx/>
              <a:buNone/>
              <a:defRPr sz="1467" kern="1200">
                <a:solidFill>
                  <a:schemeClr val="tx2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764098" indent="0" algn="l" defTabSz="609585" rtl="0" eaLnBrk="1" latinLnBrk="0" hangingPunct="1">
              <a:spcBef>
                <a:spcPct val="20000"/>
              </a:spcBef>
              <a:buClr>
                <a:schemeClr val="accent1"/>
              </a:buClr>
              <a:buFontTx/>
              <a:buNone/>
              <a:defRPr sz="1400" kern="1200">
                <a:solidFill>
                  <a:schemeClr val="tx2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988458" indent="0" algn="l" defTabSz="609585" rtl="0" eaLnBrk="1" latinLnBrk="0" hangingPunct="1">
              <a:spcBef>
                <a:spcPct val="20000"/>
              </a:spcBef>
              <a:buClr>
                <a:schemeClr val="accent1"/>
              </a:buClr>
              <a:buFontTx/>
              <a:buNone/>
              <a:defRPr sz="1333" kern="1200">
                <a:solidFill>
                  <a:schemeClr val="tx2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000" dirty="0"/>
              <a:t>Visualize how do they really work ?</a:t>
            </a:r>
          </a:p>
          <a:p>
            <a:endParaRPr lang="en-US" sz="6000" dirty="0"/>
          </a:p>
          <a:p>
            <a:r>
              <a:rPr lang="en-US" sz="6000" dirty="0"/>
              <a:t>https://setosa.io/ev/image-kernels/</a:t>
            </a:r>
          </a:p>
        </p:txBody>
      </p:sp>
    </p:spTree>
    <p:extLst>
      <p:ext uri="{BB962C8B-B14F-4D97-AF65-F5344CB8AC3E}">
        <p14:creationId xmlns:p14="http://schemas.microsoft.com/office/powerpoint/2010/main" val="38437439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7F40582-4172-3B70-A828-9529C41BE2F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7752" y="768420"/>
            <a:ext cx="7844089" cy="1215690"/>
          </a:xfrm>
        </p:spPr>
        <p:txBody>
          <a:bodyPr/>
          <a:lstStyle/>
          <a:p>
            <a:r>
              <a:rPr lang="en-US" dirty="0"/>
              <a:t>Google Teachable </a:t>
            </a:r>
          </a:p>
        </p:txBody>
      </p:sp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CC3C51C4-F5C9-515C-D4A1-FAF8CA6F9B47}"/>
              </a:ext>
            </a:extLst>
          </p:cNvPr>
          <p:cNvSpPr txBox="1">
            <a:spLocks/>
          </p:cNvSpPr>
          <p:nvPr/>
        </p:nvSpPr>
        <p:spPr>
          <a:xfrm>
            <a:off x="721491" y="2926901"/>
            <a:ext cx="7844089" cy="1215690"/>
          </a:xfrm>
          <a:prstGeom prst="rect">
            <a:avLst/>
          </a:prstGeom>
        </p:spPr>
        <p:txBody>
          <a:bodyPr vert="horz" lIns="0" tIns="45720" rIns="91440" bIns="45720" rtlCol="0">
            <a:normAutofit fontScale="62500" lnSpcReduction="20000"/>
          </a:bodyPr>
          <a:lstStyle>
            <a:lvl1pPr marL="0" indent="0" algn="l" defTabSz="609585" rtl="0" eaLnBrk="1" latinLnBrk="0" hangingPunct="1">
              <a:spcBef>
                <a:spcPct val="20000"/>
              </a:spcBef>
              <a:buClr>
                <a:schemeClr val="accent1"/>
              </a:buClr>
              <a:buFontTx/>
              <a:buNone/>
              <a:defRPr sz="7200" kern="120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304792" indent="0" algn="l" defTabSz="609585" rtl="0" eaLnBrk="1" latinLnBrk="0" hangingPunct="1">
              <a:spcBef>
                <a:spcPct val="20000"/>
              </a:spcBef>
              <a:buClr>
                <a:schemeClr val="accent1"/>
              </a:buClr>
              <a:buFontTx/>
              <a:buNone/>
              <a:defRPr sz="1867" kern="1200">
                <a:solidFill>
                  <a:schemeClr val="tx2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535504" indent="0" algn="l" defTabSz="609585" rtl="0" eaLnBrk="1" latinLnBrk="0" hangingPunct="1">
              <a:spcBef>
                <a:spcPct val="20000"/>
              </a:spcBef>
              <a:buClr>
                <a:schemeClr val="accent1"/>
              </a:buClr>
              <a:buFontTx/>
              <a:buNone/>
              <a:defRPr sz="1467" kern="1200">
                <a:solidFill>
                  <a:schemeClr val="tx2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764098" indent="0" algn="l" defTabSz="609585" rtl="0" eaLnBrk="1" latinLnBrk="0" hangingPunct="1">
              <a:spcBef>
                <a:spcPct val="20000"/>
              </a:spcBef>
              <a:buClr>
                <a:schemeClr val="accent1"/>
              </a:buClr>
              <a:buFontTx/>
              <a:buNone/>
              <a:defRPr sz="1400" kern="1200">
                <a:solidFill>
                  <a:schemeClr val="tx2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988458" indent="0" algn="l" defTabSz="609585" rtl="0" eaLnBrk="1" latinLnBrk="0" hangingPunct="1">
              <a:spcBef>
                <a:spcPct val="20000"/>
              </a:spcBef>
              <a:buClr>
                <a:schemeClr val="accent1"/>
              </a:buClr>
              <a:buFontTx/>
              <a:buNone/>
              <a:defRPr sz="1333" kern="1200">
                <a:solidFill>
                  <a:schemeClr val="tx2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How to build and host a simple image recognition model </a:t>
            </a:r>
          </a:p>
        </p:txBody>
      </p:sp>
    </p:spTree>
    <p:extLst>
      <p:ext uri="{BB962C8B-B14F-4D97-AF65-F5344CB8AC3E}">
        <p14:creationId xmlns:p14="http://schemas.microsoft.com/office/powerpoint/2010/main" val="208821320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13794F4-C917-3F4F-A7EF-A0CA2470673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838130" y="1860101"/>
            <a:ext cx="8108304" cy="4428732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However, with GenAI a lot of these details are abstracted  </a:t>
            </a:r>
            <a:r>
              <a:rPr lang="en-US" sz="4000" dirty="0">
                <a:sym typeface="Wingdings" panose="05000000000000000000" pitchFamily="2" charset="2"/>
              </a:rPr>
              <a:t> </a:t>
            </a:r>
          </a:p>
          <a:p>
            <a:pPr algn="ctr"/>
            <a:endParaRPr lang="en-US" sz="4000" dirty="0">
              <a:sym typeface="Wingdings" panose="05000000000000000000" pitchFamily="2" charset="2"/>
            </a:endParaRPr>
          </a:p>
          <a:p>
            <a:pPr algn="ctr"/>
            <a:r>
              <a:rPr lang="en-US" sz="4000" dirty="0"/>
              <a:t>but it is important to know “abcd” before you can write sentences </a:t>
            </a:r>
            <a:r>
              <a:rPr lang="en-US" sz="4000" dirty="0">
                <a:sym typeface="Wingdings" panose="05000000000000000000" pitchFamily="2" charset="2"/>
              </a:rPr>
              <a:t> </a:t>
            </a:r>
            <a:r>
              <a:rPr lang="en-US" sz="4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826177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7936F3-C8DB-ECE2-509B-D8E3577602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4219ED-B3E6-A771-072E-22764B3151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tools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DE9ACFF4-F10D-6980-1850-6C174A0C63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8584369"/>
              </p:ext>
            </p:extLst>
          </p:nvPr>
        </p:nvGraphicFramePr>
        <p:xfrm>
          <a:off x="444500" y="1266825"/>
          <a:ext cx="11172825" cy="31092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24275">
                  <a:extLst>
                    <a:ext uri="{9D8B030D-6E8A-4147-A177-3AD203B41FA5}">
                      <a16:colId xmlns:a16="http://schemas.microsoft.com/office/drawing/2014/main" val="2727835054"/>
                    </a:ext>
                  </a:extLst>
                </a:gridCol>
                <a:gridCol w="3724275">
                  <a:extLst>
                    <a:ext uri="{9D8B030D-6E8A-4147-A177-3AD203B41FA5}">
                      <a16:colId xmlns:a16="http://schemas.microsoft.com/office/drawing/2014/main" val="3941884163"/>
                    </a:ext>
                  </a:extLst>
                </a:gridCol>
                <a:gridCol w="3724275">
                  <a:extLst>
                    <a:ext uri="{9D8B030D-6E8A-4147-A177-3AD203B41FA5}">
                      <a16:colId xmlns:a16="http://schemas.microsoft.com/office/drawing/2014/main" val="4042050050"/>
                    </a:ext>
                  </a:extLst>
                </a:gridCol>
              </a:tblGrid>
              <a:tr h="3109232">
                <a:tc>
                  <a:txBody>
                    <a:bodyPr/>
                    <a:lstStyle/>
                    <a:p>
                      <a:r>
                        <a:rPr lang="en-US" sz="3600" dirty="0"/>
                        <a:t>DATA ROBOT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/>
                        <a:t>https://app.eu.datarobot.com/projects/6564473675cd5eac500fb744/models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/>
                        <a:t>Building models using auto pilot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72667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866859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0AEFFD-4E11-0AF2-5CEB-2A6989820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Have you heard about 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E1B7812-E479-0D2A-7662-B325273D0E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7339" y="1145571"/>
            <a:ext cx="8338963" cy="434083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01B0B3C-FB24-C57F-1DA6-557FFA30323D}"/>
              </a:ext>
            </a:extLst>
          </p:cNvPr>
          <p:cNvSpPr txBox="1"/>
          <p:nvPr/>
        </p:nvSpPr>
        <p:spPr>
          <a:xfrm>
            <a:off x="1317338" y="5615608"/>
            <a:ext cx="9406983" cy="461665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/>
          <a:p>
            <a:pPr algn="ctr">
              <a:spcBef>
                <a:spcPct val="20000"/>
              </a:spcBef>
              <a:buClr>
                <a:srgbClr val="6D6E71"/>
              </a:buClr>
            </a:pPr>
            <a:r>
              <a:rPr lang="en-US" sz="2400" dirty="0">
                <a:solidFill>
                  <a:schemeClr val="tx2"/>
                </a:solidFill>
              </a:rPr>
              <a:t>We will understand all these terms with help of </a:t>
            </a:r>
            <a:r>
              <a:rPr lang="en-US" sz="2400" dirty="0">
                <a:solidFill>
                  <a:schemeClr val="accent2"/>
                </a:solidFill>
              </a:rPr>
              <a:t>Visualization </a:t>
            </a:r>
            <a:r>
              <a:rPr lang="en-US" sz="2400" dirty="0">
                <a:solidFill>
                  <a:schemeClr val="tx2"/>
                </a:solidFill>
              </a:rPr>
              <a:t>tools  </a:t>
            </a:r>
          </a:p>
        </p:txBody>
      </p:sp>
    </p:spTree>
    <p:extLst>
      <p:ext uri="{BB962C8B-B14F-4D97-AF65-F5344CB8AC3E}">
        <p14:creationId xmlns:p14="http://schemas.microsoft.com/office/powerpoint/2010/main" val="1638860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8F5621-68FD-3D49-E220-A54B3763C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F4CAAE8B-2E89-E1DB-28BB-E508EB48229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91688011"/>
              </p:ext>
            </p:extLst>
          </p:nvPr>
        </p:nvGraphicFramePr>
        <p:xfrm>
          <a:off x="444500" y="1266825"/>
          <a:ext cx="11172824" cy="411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86412">
                  <a:extLst>
                    <a:ext uri="{9D8B030D-6E8A-4147-A177-3AD203B41FA5}">
                      <a16:colId xmlns:a16="http://schemas.microsoft.com/office/drawing/2014/main" val="2525794801"/>
                    </a:ext>
                  </a:extLst>
                </a:gridCol>
                <a:gridCol w="5586412">
                  <a:extLst>
                    <a:ext uri="{9D8B030D-6E8A-4147-A177-3AD203B41FA5}">
                      <a16:colId xmlns:a16="http://schemas.microsoft.com/office/drawing/2014/main" val="39742582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40056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Steps building a machine learning algorithm 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84383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What is a machine learning ? Algorithm Vs model </a:t>
                      </a:r>
                    </a:p>
                    <a:p>
                      <a:r>
                        <a:rPr lang="en-US" dirty="0"/>
                        <a:t>What is a linear algorithm and data set ?</a:t>
                      </a:r>
                    </a:p>
                    <a:p>
                      <a:r>
                        <a:rPr lang="en-US" dirty="0"/>
                        <a:t>How do we solve nonlinear data set problem 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55611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84663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59730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594274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74E941-55F8-2575-2B8E-4C3BE293A5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7FC6F2-DCB4-5002-62DF-4C84DFD8EAB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780417" y="1627603"/>
            <a:ext cx="8254834" cy="3602794"/>
          </a:xfrm>
        </p:spPr>
        <p:txBody>
          <a:bodyPr>
            <a:normAutofit fontScale="77500" lnSpcReduction="20000"/>
          </a:bodyPr>
          <a:lstStyle/>
          <a:p>
            <a:pPr algn="ctr"/>
            <a:r>
              <a:rPr lang="en-US" dirty="0"/>
              <a:t>Difference between</a:t>
            </a:r>
          </a:p>
          <a:p>
            <a:pPr algn="ctr"/>
            <a:r>
              <a:rPr lang="en-US" dirty="0"/>
              <a:t>“machine learning” </a:t>
            </a:r>
          </a:p>
          <a:p>
            <a:pPr algn="ctr"/>
            <a:r>
              <a:rPr lang="en-US" dirty="0"/>
              <a:t>&amp;</a:t>
            </a:r>
          </a:p>
          <a:p>
            <a:pPr algn="ctr"/>
            <a:r>
              <a:rPr lang="en-US" dirty="0"/>
              <a:t>“deep learning”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E9C66B9-20F5-48F5-68BE-EC66C03186B1}"/>
              </a:ext>
            </a:extLst>
          </p:cNvPr>
          <p:cNvSpPr txBox="1"/>
          <p:nvPr/>
        </p:nvSpPr>
        <p:spPr>
          <a:xfrm>
            <a:off x="5064371" y="5537306"/>
            <a:ext cx="2063257" cy="523220"/>
          </a:xfrm>
          <a:prstGeom prst="rect">
            <a:avLst/>
          </a:prstGeom>
        </p:spPr>
        <p:txBody>
          <a:bodyPr vert="horz" wrap="none" lIns="91440" tIns="45720" rIns="91440" bIns="45720" rtlCol="0">
            <a:spAutoFit/>
          </a:bodyPr>
          <a:lstStyle/>
          <a:p>
            <a:pPr algn="l">
              <a:spcBef>
                <a:spcPct val="20000"/>
              </a:spcBef>
              <a:buClr>
                <a:srgbClr val="6D6E71"/>
              </a:buClr>
            </a:pPr>
            <a:r>
              <a:rPr lang="en-US" sz="2800" dirty="0">
                <a:solidFill>
                  <a:schemeClr val="bg1"/>
                </a:solidFill>
                <a:highlight>
                  <a:srgbClr val="808000"/>
                </a:highlight>
              </a:rPr>
              <a:t>Ping on chat </a:t>
            </a:r>
          </a:p>
        </p:txBody>
      </p:sp>
    </p:spTree>
    <p:extLst>
      <p:ext uri="{BB962C8B-B14F-4D97-AF65-F5344CB8AC3E}">
        <p14:creationId xmlns:p14="http://schemas.microsoft.com/office/powerpoint/2010/main" val="26609349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BB33DA-A2A2-F14E-5C77-8ADC547E5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</a:t>
            </a:r>
            <a:r>
              <a:rPr lang="en-US" dirty="0">
                <a:solidFill>
                  <a:schemeClr val="accent1"/>
                </a:solidFill>
              </a:rPr>
              <a:t>algorithm</a:t>
            </a:r>
            <a:r>
              <a:rPr lang="en-US" dirty="0"/>
              <a:t> Vs Machine learning </a:t>
            </a:r>
            <a:r>
              <a:rPr lang="en-US" dirty="0">
                <a:solidFill>
                  <a:schemeClr val="accent4"/>
                </a:solidFill>
              </a:rPr>
              <a:t>model</a:t>
            </a:r>
            <a:r>
              <a:rPr lang="en-US" dirty="0">
                <a:solidFill>
                  <a:schemeClr val="accent1"/>
                </a:solidFill>
              </a:rPr>
              <a:t>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5B8E3DB-AF8D-180D-54C0-C90C5B349FAD}"/>
              </a:ext>
            </a:extLst>
          </p:cNvPr>
          <p:cNvSpPr/>
          <p:nvPr/>
        </p:nvSpPr>
        <p:spPr>
          <a:xfrm>
            <a:off x="4641800" y="1147778"/>
            <a:ext cx="1616765" cy="1083365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Rules 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82B8E4A-5B41-3E29-F43C-8C47DC0CB754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3488862" y="1689461"/>
            <a:ext cx="1152938" cy="0"/>
          </a:xfrm>
          <a:prstGeom prst="straightConnector1">
            <a:avLst/>
          </a:prstGeom>
          <a:ln>
            <a:solidFill>
              <a:schemeClr val="bg2"/>
            </a:solidFill>
            <a:prstDash val="lg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3441837-03B0-FD2C-86F3-4D0101373546}"/>
              </a:ext>
            </a:extLst>
          </p:cNvPr>
          <p:cNvCxnSpPr>
            <a:cxnSpLocks/>
          </p:cNvCxnSpPr>
          <p:nvPr/>
        </p:nvCxnSpPr>
        <p:spPr>
          <a:xfrm>
            <a:off x="6258565" y="1673817"/>
            <a:ext cx="1152938" cy="0"/>
          </a:xfrm>
          <a:prstGeom prst="straightConnector1">
            <a:avLst/>
          </a:prstGeom>
          <a:ln>
            <a:solidFill>
              <a:schemeClr val="bg2"/>
            </a:solidFill>
            <a:prstDash val="lg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6918210-2564-3525-C8AB-A3FA0C2D63C4}"/>
              </a:ext>
            </a:extLst>
          </p:cNvPr>
          <p:cNvSpPr txBox="1"/>
          <p:nvPr/>
        </p:nvSpPr>
        <p:spPr>
          <a:xfrm>
            <a:off x="2203482" y="2472937"/>
            <a:ext cx="6790047" cy="904863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/>
          <a:p>
            <a:pPr algn="ctr">
              <a:spcBef>
                <a:spcPct val="20000"/>
              </a:spcBef>
              <a:buClr>
                <a:srgbClr val="6D6E71"/>
              </a:buClr>
            </a:pPr>
            <a:r>
              <a:rPr lang="en-US" sz="2400" dirty="0">
                <a:solidFill>
                  <a:schemeClr val="tx2"/>
                </a:solidFill>
              </a:rPr>
              <a:t>Set of rules with no input data</a:t>
            </a:r>
          </a:p>
          <a:p>
            <a:pPr algn="ctr">
              <a:spcBef>
                <a:spcPct val="20000"/>
              </a:spcBef>
              <a:buClr>
                <a:srgbClr val="6D6E71"/>
              </a:buClr>
            </a:pPr>
            <a:r>
              <a:rPr lang="en-US" sz="2400" dirty="0" err="1">
                <a:solidFill>
                  <a:schemeClr val="tx2"/>
                </a:solidFill>
              </a:rPr>
              <a:t>Eg</a:t>
            </a:r>
            <a:r>
              <a:rPr lang="en-US" sz="2400" dirty="0">
                <a:solidFill>
                  <a:schemeClr val="tx2"/>
                </a:solidFill>
              </a:rPr>
              <a:t>: y = m</a:t>
            </a:r>
            <a:r>
              <a:rPr lang="en-US" sz="2400" b="1" dirty="0">
                <a:solidFill>
                  <a:schemeClr val="tx2"/>
                </a:solidFill>
              </a:rPr>
              <a:t>x</a:t>
            </a:r>
            <a:r>
              <a:rPr lang="en-US" sz="2400" dirty="0">
                <a:solidFill>
                  <a:schemeClr val="tx2"/>
                </a:solidFill>
              </a:rPr>
              <a:t> + b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6DC89BC-9A35-BB5D-F894-54B241AD32D9}"/>
              </a:ext>
            </a:extLst>
          </p:cNvPr>
          <p:cNvSpPr/>
          <p:nvPr/>
        </p:nvSpPr>
        <p:spPr>
          <a:xfrm>
            <a:off x="4885573" y="4871200"/>
            <a:ext cx="1616765" cy="1083365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Trained </a:t>
            </a:r>
          </a:p>
          <a:p>
            <a:pPr algn="ctr"/>
            <a:r>
              <a:rPr lang="en-US" dirty="0">
                <a:solidFill>
                  <a:schemeClr val="tx2"/>
                </a:solidFill>
              </a:rPr>
              <a:t>Rules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1C117A5-CBD2-AA55-AC88-0893CDADB72E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3732635" y="5412883"/>
            <a:ext cx="1152938" cy="0"/>
          </a:xfrm>
          <a:prstGeom prst="straightConnector1">
            <a:avLst/>
          </a:prstGeom>
          <a:ln w="12700">
            <a:solidFill>
              <a:schemeClr val="bg2"/>
            </a:solidFill>
            <a:prstDash val="soli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804C03B-0FD9-4FFB-E1DB-6947040AA2BD}"/>
              </a:ext>
            </a:extLst>
          </p:cNvPr>
          <p:cNvCxnSpPr>
            <a:cxnSpLocks/>
          </p:cNvCxnSpPr>
          <p:nvPr/>
        </p:nvCxnSpPr>
        <p:spPr>
          <a:xfrm>
            <a:off x="6502338" y="5679100"/>
            <a:ext cx="2873156" cy="0"/>
          </a:xfrm>
          <a:prstGeom prst="straightConnector1">
            <a:avLst/>
          </a:prstGeom>
          <a:ln w="12700">
            <a:solidFill>
              <a:schemeClr val="bg2"/>
            </a:solidFill>
            <a:prstDash val="soli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C4B064A-37FE-74A4-6111-85141215F1DA}"/>
              </a:ext>
            </a:extLst>
          </p:cNvPr>
          <p:cNvSpPr txBox="1"/>
          <p:nvPr/>
        </p:nvSpPr>
        <p:spPr>
          <a:xfrm>
            <a:off x="3119235" y="5032351"/>
            <a:ext cx="1060290" cy="338554"/>
          </a:xfrm>
          <a:prstGeom prst="rect">
            <a:avLst/>
          </a:prstGeom>
        </p:spPr>
        <p:txBody>
          <a:bodyPr vert="horz" wrap="none" lIns="91440" tIns="45720" rIns="91440" bIns="45720" rtlCol="0">
            <a:spAutoFit/>
          </a:bodyPr>
          <a:lstStyle/>
          <a:p>
            <a:pPr algn="l">
              <a:spcBef>
                <a:spcPct val="20000"/>
              </a:spcBef>
              <a:buClr>
                <a:srgbClr val="6D6E71"/>
              </a:buClr>
            </a:pPr>
            <a:r>
              <a:rPr lang="en-US" sz="1600" dirty="0">
                <a:solidFill>
                  <a:schemeClr val="tx2"/>
                </a:solidFill>
              </a:rPr>
              <a:t>Input Data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E828E1E-76CF-BD90-FBD7-4CD80ECE606C}"/>
              </a:ext>
            </a:extLst>
          </p:cNvPr>
          <p:cNvSpPr txBox="1"/>
          <p:nvPr/>
        </p:nvSpPr>
        <p:spPr>
          <a:xfrm rot="16200000">
            <a:off x="6207739" y="4560900"/>
            <a:ext cx="1254702" cy="307777"/>
          </a:xfrm>
          <a:prstGeom prst="rect">
            <a:avLst/>
          </a:prstGeom>
        </p:spPr>
        <p:txBody>
          <a:bodyPr vert="horz" wrap="none" lIns="91440" tIns="45720" rIns="91440" bIns="45720" rtlCol="0">
            <a:spAutoFit/>
          </a:bodyPr>
          <a:lstStyle/>
          <a:p>
            <a:pPr algn="l">
              <a:spcBef>
                <a:spcPct val="20000"/>
              </a:spcBef>
              <a:buClr>
                <a:srgbClr val="6D6E71"/>
              </a:buClr>
            </a:pPr>
            <a:r>
              <a:rPr lang="en-US" sz="1400" dirty="0">
                <a:solidFill>
                  <a:schemeClr val="tx2"/>
                </a:solidFill>
              </a:rPr>
              <a:t>O/p prediction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3400A04-A43A-919C-2C1F-AB18560578D9}"/>
              </a:ext>
            </a:extLst>
          </p:cNvPr>
          <p:cNvSpPr txBox="1"/>
          <p:nvPr/>
        </p:nvSpPr>
        <p:spPr>
          <a:xfrm>
            <a:off x="2777675" y="5436814"/>
            <a:ext cx="1944187" cy="338554"/>
          </a:xfrm>
          <a:prstGeom prst="rect">
            <a:avLst/>
          </a:prstGeom>
        </p:spPr>
        <p:txBody>
          <a:bodyPr vert="horz" wrap="none" lIns="91440" tIns="45720" rIns="91440" bIns="45720" rtlCol="0">
            <a:spAutoFit/>
          </a:bodyPr>
          <a:lstStyle/>
          <a:p>
            <a:pPr algn="l">
              <a:spcBef>
                <a:spcPct val="20000"/>
              </a:spcBef>
              <a:buClr>
                <a:srgbClr val="6D6E71"/>
              </a:buClr>
            </a:pPr>
            <a:r>
              <a:rPr lang="en-US" sz="1600" dirty="0">
                <a:solidFill>
                  <a:schemeClr val="tx2"/>
                </a:solidFill>
              </a:rPr>
              <a:t>Expected value Value</a:t>
            </a: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9CDA20F7-4EC8-11BE-7D8D-6BD79DBB7AFE}"/>
              </a:ext>
            </a:extLst>
          </p:cNvPr>
          <p:cNvCxnSpPr>
            <a:endCxn id="11" idx="0"/>
          </p:cNvCxnSpPr>
          <p:nvPr/>
        </p:nvCxnSpPr>
        <p:spPr>
          <a:xfrm rot="10800000">
            <a:off x="5693956" y="4871200"/>
            <a:ext cx="808382" cy="491314"/>
          </a:xfrm>
          <a:prstGeom prst="bentConnector4">
            <a:avLst>
              <a:gd name="adj1" fmla="val -72406"/>
              <a:gd name="adj2" fmla="val 257254"/>
            </a:avLst>
          </a:prstGeom>
          <a:ln>
            <a:solidFill>
              <a:schemeClr val="bg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14FC1CA3-D54B-0586-9EAB-FE686491E1B7}"/>
              </a:ext>
            </a:extLst>
          </p:cNvPr>
          <p:cNvSpPr txBox="1"/>
          <p:nvPr/>
        </p:nvSpPr>
        <p:spPr>
          <a:xfrm>
            <a:off x="9261416" y="4513484"/>
            <a:ext cx="200888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>
            <a:defPPr>
              <a:defRPr lang="en-US"/>
            </a:defPPr>
            <a:lvl1pPr algn="ctr">
              <a:defRPr sz="540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defRPr>
            </a:lvl1pPr>
          </a:lstStyle>
          <a:p>
            <a:r>
              <a:rPr lang="en-US" dirty="0">
                <a:solidFill>
                  <a:schemeClr val="accent4"/>
                </a:solidFill>
              </a:rPr>
              <a:t>Model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E4C93FE-B4A9-CDC0-75CC-510A348A27D3}"/>
              </a:ext>
            </a:extLst>
          </p:cNvPr>
          <p:cNvSpPr txBox="1"/>
          <p:nvPr/>
        </p:nvSpPr>
        <p:spPr>
          <a:xfrm>
            <a:off x="8252748" y="5473874"/>
            <a:ext cx="42086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ct val="20000"/>
              </a:spcBef>
              <a:buClr>
                <a:srgbClr val="6D6E71"/>
              </a:buClr>
            </a:pPr>
            <a:r>
              <a:rPr lang="en-US" sz="1800" dirty="0" err="1">
                <a:solidFill>
                  <a:schemeClr val="tx2"/>
                </a:solidFill>
              </a:rPr>
              <a:t>Eg</a:t>
            </a:r>
            <a:r>
              <a:rPr lang="en-US" sz="1800" dirty="0">
                <a:solidFill>
                  <a:schemeClr val="tx2"/>
                </a:solidFill>
              </a:rPr>
              <a:t>: y = </a:t>
            </a:r>
            <a:r>
              <a:rPr lang="en-US" sz="1800" dirty="0">
                <a:solidFill>
                  <a:schemeClr val="bg2"/>
                </a:solidFill>
              </a:rPr>
              <a:t>3</a:t>
            </a:r>
            <a:r>
              <a:rPr lang="en-US" sz="1800" b="1" dirty="0">
                <a:solidFill>
                  <a:schemeClr val="tx2"/>
                </a:solidFill>
              </a:rPr>
              <a:t>x</a:t>
            </a:r>
            <a:r>
              <a:rPr lang="en-US" sz="1800" dirty="0">
                <a:solidFill>
                  <a:schemeClr val="tx2"/>
                </a:solidFill>
              </a:rPr>
              <a:t> + </a:t>
            </a:r>
            <a:r>
              <a:rPr lang="en-US" sz="1800" dirty="0">
                <a:solidFill>
                  <a:schemeClr val="bg2"/>
                </a:solidFill>
              </a:rPr>
              <a:t>2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A130BD7-C233-E1E5-F45C-604BD033A34F}"/>
              </a:ext>
            </a:extLst>
          </p:cNvPr>
          <p:cNvSpPr/>
          <p:nvPr/>
        </p:nvSpPr>
        <p:spPr>
          <a:xfrm>
            <a:off x="7885310" y="1254250"/>
            <a:ext cx="298036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Algorithm</a:t>
            </a:r>
            <a:endParaRPr lang="en-US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65399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 animBg="1"/>
      <p:bldP spid="14" grpId="0"/>
      <p:bldP spid="15" grpId="0"/>
      <p:bldP spid="16" grpId="0"/>
      <p:bldP spid="21" grpId="0"/>
      <p:bldP spid="23" grpId="0"/>
      <p:bldP spid="2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776740-7617-1DA6-368C-59DDCCD40A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2958578-952F-F18C-6D22-E1FD78A53C6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0" y="370390"/>
            <a:ext cx="12002947" cy="6273478"/>
          </a:xfrm>
        </p:spPr>
        <p:txBody>
          <a:bodyPr>
            <a:normAutofit fontScale="70000" lnSpcReduction="20000"/>
          </a:bodyPr>
          <a:lstStyle/>
          <a:p>
            <a:pPr algn="ctr"/>
            <a:r>
              <a:rPr lang="en-US" dirty="0"/>
              <a:t>Algorithm is something which when trained on data gives a model. 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Algorithms are a combination of </a:t>
            </a:r>
            <a:r>
              <a:rPr lang="en-US" u="sng" dirty="0"/>
              <a:t>mathematical</a:t>
            </a:r>
            <a:r>
              <a:rPr lang="en-US" dirty="0"/>
              <a:t> concepts applied along with </a:t>
            </a:r>
            <a:r>
              <a:rPr lang="en-US" u="sng" dirty="0"/>
              <a:t>statistics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Algorithms and model created using  algorithms can be </a:t>
            </a:r>
            <a:r>
              <a:rPr lang="en-US" u="sng" dirty="0"/>
              <a:t>explained</a:t>
            </a:r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5809067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0904A44-F780-7F1E-23F8-CDDBAC78707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61284" y="1461895"/>
            <a:ext cx="9069432" cy="3934209"/>
          </a:xfrm>
        </p:spPr>
        <p:txBody>
          <a:bodyPr>
            <a:noAutofit/>
          </a:bodyPr>
          <a:lstStyle/>
          <a:p>
            <a:pPr algn="ctr"/>
            <a:r>
              <a:rPr lang="en-US" dirty="0"/>
              <a:t>Why do we need Deep learning ?</a:t>
            </a:r>
          </a:p>
        </p:txBody>
      </p:sp>
    </p:spTree>
    <p:extLst>
      <p:ext uri="{BB962C8B-B14F-4D97-AF65-F5344CB8AC3E}">
        <p14:creationId xmlns:p14="http://schemas.microsoft.com/office/powerpoint/2010/main" val="95485862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FALLBACK_LAYOUT" val="7"/>
  <p:tag name="MIO_SHOW_DATE" val="False"/>
  <p:tag name="MIO_SHOW_FOOTER" val="True"/>
  <p:tag name="MIO_SHOW_PAGENUMBER" val="True"/>
  <p:tag name="MIO_AVOID_BLANK_LAYOUT" val="True"/>
  <p:tag name="MIO_CD_LAYOUT_VALID_AREA" val="False"/>
  <p:tag name="MIO_NUMBER_OF_VALID_LAYOUTS" val="15"/>
  <p:tag name="MIO_HDS" val="True"/>
  <p:tag name="MIO_SKIPVERSION" val="01.01.0001 00:00:00"/>
  <p:tag name="MIO_EKGUID" val="c74d7dd0-9663-4d61-90d6-65df55e085c6"/>
  <p:tag name="MIO_UPDATE" val="True"/>
  <p:tag name="MIO_VERSION" val="25.01.2018 20:01:11"/>
  <p:tag name="MIO_DBID" val="CE3BB8C3-1254-4E6D-97C6-023323F32E7C"/>
  <p:tag name="MIO_LASTDOWNLOADED" val="25.01.2018 12:01:10"/>
  <p:tag name="MIO_OBJECTNAME" val="Coriant Master2"/>
  <p:tag name="MIO_LASTEDITORNAME" val="Johanna "/>
  <p:tag name="MIO_PRESI_FIRST_SLIDENUMBER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FALLBACK_LAYOUT" val="7"/>
  <p:tag name="MIO_SHOW_DATE" val="False"/>
  <p:tag name="MIO_SHOW_FOOTER" val="True"/>
  <p:tag name="MIO_SHOW_PAGENUMBER" val="True"/>
  <p:tag name="MIO_AVOID_BLANK_LAYOUT" val="True"/>
  <p:tag name="MIO_CD_LAYOUT_VALID_AREA" val="False"/>
  <p:tag name="MIO_NUMBER_OF_VALID_LAYOUTS" val="15"/>
  <p:tag name="MIO_HDS" val="True"/>
  <p:tag name="MIO_SKIPVERSION" val="01.01.0001 00:00:00"/>
  <p:tag name="MIO_EKGUID" val="c74d7dd0-9663-4d61-90d6-65df55e085c6"/>
  <p:tag name="MIO_UPDATE" val="True"/>
  <p:tag name="MIO_VERSION" val="25.01.2018 20:01:11"/>
  <p:tag name="MIO_DBID" val="CE3BB8C3-1254-4E6D-97C6-023323F32E7C"/>
  <p:tag name="MIO_LASTDOWNLOADED" val="25.01.2018 12:01:10"/>
  <p:tag name="MIO_OBJECTNAME" val="Coriant Master2"/>
  <p:tag name="MIO_LASTEDITORNAME" val="Johanna "/>
  <p:tag name="MIO_PRESI_FIRST_SLIDENUMBER" val="1"/>
</p:tagLst>
</file>

<file path=ppt/theme/theme1.xml><?xml version="1.0" encoding="utf-8"?>
<a:theme xmlns:a="http://schemas.openxmlformats.org/drawingml/2006/main" name="Infinera-2019-PPT-Theme">
  <a:themeElements>
    <a:clrScheme name="Infinera-2019-Color-Palette">
      <a:dk1>
        <a:srgbClr val="000000"/>
      </a:dk1>
      <a:lt1>
        <a:srgbClr val="FFFFFF"/>
      </a:lt1>
      <a:dk2>
        <a:srgbClr val="5A5A5A"/>
      </a:dk2>
      <a:lt2>
        <a:srgbClr val="C90000"/>
      </a:lt2>
      <a:accent1>
        <a:srgbClr val="FF4A00"/>
      </a:accent1>
      <a:accent2>
        <a:srgbClr val="FF8500"/>
      </a:accent2>
      <a:accent3>
        <a:srgbClr val="FBB400"/>
      </a:accent3>
      <a:accent4>
        <a:srgbClr val="4BBB7C"/>
      </a:accent4>
      <a:accent5>
        <a:srgbClr val="009DFF"/>
      </a:accent5>
      <a:accent6>
        <a:srgbClr val="293F95"/>
      </a:accent6>
      <a:hlink>
        <a:srgbClr val="283F95"/>
      </a:hlink>
      <a:folHlink>
        <a:srgbClr val="283F95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2700">
          <a:solidFill>
            <a:schemeClr val="bg1">
              <a:lumMod val="75000"/>
            </a:schemeClr>
          </a:solidFill>
        </a:ln>
        <a:effectLst/>
      </a:spPr>
      <a:bodyPr rot="0" spcFirstLastPara="0" vertOverflow="overflow" horzOverflow="overflow" vert="horz" wrap="square" lIns="0" tIns="0" rIns="0" bIns="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>
            <a:solidFill>
              <a:schemeClr val="tx2"/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bg2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 vert="horz" wrap="square" lIns="91440" tIns="45720" rIns="91440" bIns="45720" rtlCol="0">
        <a:spAutoFit/>
      </a:bodyPr>
      <a:lstStyle>
        <a:defPPr algn="l">
          <a:spcBef>
            <a:spcPct val="20000"/>
          </a:spcBef>
          <a:buClr>
            <a:srgbClr val="6D6E71"/>
          </a:buClr>
          <a:defRPr sz="1600" dirty="0" err="1" smtClean="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owerPoint-Template-New-Infinera-Brand-041519.pptx" id="{4638E507-6BA7-47CA-93AD-D8495150C85F}" vid="{546F1E14-FC10-491A-B456-BCC601685BB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New Infinera 2020 Presentation Template</Template>
  <TotalTime>0</TotalTime>
  <Words>995</Words>
  <Application>Microsoft Office PowerPoint</Application>
  <PresentationFormat>Widescreen</PresentationFormat>
  <Paragraphs>166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3" baseType="lpstr">
      <vt:lpstr>-apple-system</vt:lpstr>
      <vt:lpstr>Arial</vt:lpstr>
      <vt:lpstr>Calibri</vt:lpstr>
      <vt:lpstr>Google Sans</vt:lpstr>
      <vt:lpstr>source-serif-pro</vt:lpstr>
      <vt:lpstr>Wingdings</vt:lpstr>
      <vt:lpstr>Infinera-2019-PPT-Theme</vt:lpstr>
      <vt:lpstr>Infinera No_code AI</vt:lpstr>
      <vt:lpstr>PowerPoint Presentation</vt:lpstr>
      <vt:lpstr>What can be expected from this session ? </vt:lpstr>
      <vt:lpstr>Have you heard about ?</vt:lpstr>
      <vt:lpstr>Agenda</vt:lpstr>
      <vt:lpstr>PowerPoint Presentation</vt:lpstr>
      <vt:lpstr>Machine learning algorithm Vs Machine learning model </vt:lpstr>
      <vt:lpstr>PowerPoint Presentation</vt:lpstr>
      <vt:lpstr>PowerPoint Presentation</vt:lpstr>
      <vt:lpstr>PowerPoint Presentation</vt:lpstr>
      <vt:lpstr>“dimension”</vt:lpstr>
      <vt:lpstr>PowerPoint Presentation</vt:lpstr>
      <vt:lpstr>PowerPoint Presentation</vt:lpstr>
      <vt:lpstr>PowerPoint Presentation</vt:lpstr>
      <vt:lpstr>Why not ?</vt:lpstr>
      <vt:lpstr>PowerPoint Presentation</vt:lpstr>
      <vt:lpstr>What is the solution ?</vt:lpstr>
      <vt:lpstr>Difference between Machine learning and Deep Learning ?</vt:lpstr>
      <vt:lpstr>Physical -&gt; Logical </vt:lpstr>
      <vt:lpstr>PowerPoint Presentation</vt:lpstr>
      <vt:lpstr>PowerPoint Presentation</vt:lpstr>
      <vt:lpstr>PowerPoint Presentation</vt:lpstr>
      <vt:lpstr>PowerPoint Presentation</vt:lpstr>
      <vt:lpstr>RelU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Other tools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2020-08-10T17:11:00Z</dcterms:created>
  <dcterms:modified xsi:type="dcterms:W3CDTF">2024-02-20T12:25:42Z</dcterms:modified>
</cp:coreProperties>
</file>